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4" r:id="rId2"/>
    <p:sldId id="257" r:id="rId3"/>
    <p:sldId id="285" r:id="rId4"/>
    <p:sldId id="258" r:id="rId5"/>
    <p:sldId id="259" r:id="rId6"/>
    <p:sldId id="286" r:id="rId7"/>
    <p:sldId id="260" r:id="rId8"/>
    <p:sldId id="287" r:id="rId9"/>
    <p:sldId id="288" r:id="rId10"/>
    <p:sldId id="261" r:id="rId11"/>
    <p:sldId id="262" r:id="rId12"/>
    <p:sldId id="289" r:id="rId13"/>
    <p:sldId id="263" r:id="rId14"/>
    <p:sldId id="290" r:id="rId15"/>
    <p:sldId id="267" r:id="rId16"/>
    <p:sldId id="291" r:id="rId17"/>
    <p:sldId id="268" r:id="rId18"/>
    <p:sldId id="292" r:id="rId19"/>
    <p:sldId id="293" r:id="rId20"/>
    <p:sldId id="269" r:id="rId21"/>
    <p:sldId id="270" r:id="rId22"/>
    <p:sldId id="294" r:id="rId23"/>
    <p:sldId id="271" r:id="rId24"/>
    <p:sldId id="295" r:id="rId25"/>
    <p:sldId id="272" r:id="rId26"/>
    <p:sldId id="296" r:id="rId27"/>
    <p:sldId id="273" r:id="rId28"/>
    <p:sldId id="297" r:id="rId29"/>
    <p:sldId id="274" r:id="rId30"/>
    <p:sldId id="298" r:id="rId31"/>
    <p:sldId id="275" r:id="rId32"/>
    <p:sldId id="299" r:id="rId33"/>
    <p:sldId id="276" r:id="rId34"/>
    <p:sldId id="300" r:id="rId35"/>
    <p:sldId id="277" r:id="rId36"/>
    <p:sldId id="301" r:id="rId37"/>
    <p:sldId id="278" r:id="rId38"/>
    <p:sldId id="302" r:id="rId39"/>
    <p:sldId id="279" r:id="rId40"/>
    <p:sldId id="303" r:id="rId41"/>
    <p:sldId id="280" r:id="rId42"/>
    <p:sldId id="304" r:id="rId43"/>
    <p:sldId id="281" r:id="rId44"/>
    <p:sldId id="305" r:id="rId45"/>
    <p:sldId id="282" r:id="rId46"/>
    <p:sldId id="306" r:id="rId47"/>
    <p:sldId id="283" r:id="rId48"/>
    <p:sldId id="307" r:id="rId49"/>
  </p:sldIdLst>
  <p:sldSz cx="9144000" cy="6858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60"/>
  </p:normalViewPr>
  <p:slideViewPr>
    <p:cSldViewPr>
      <p:cViewPr>
        <p:scale>
          <a:sx n="90" d="100"/>
          <a:sy n="90" d="100"/>
        </p:scale>
        <p:origin x="60" y="3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4507E8A-D56F-42B4-8A31-A871CB6A9919}" type="datetimeFigureOut">
              <a:rPr lang="en-US" smtClean="0"/>
              <a:pPr/>
              <a:t>10/6/2014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9AAE571-F7F6-472B-B57C-02CCC70A3FE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pPr/>
              <a:t>10/6/2014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4507E8A-D56F-42B4-8A31-A871CB6A9919}" type="datetimeFigureOut">
              <a:rPr lang="en-US" smtClean="0"/>
              <a:pPr/>
              <a:t>10/6/2014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9AAE571-F7F6-472B-B57C-02CCC70A3F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pPr/>
              <a:t>10/6/2014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4507E8A-D56F-42B4-8A31-A871CB6A9919}" type="datetimeFigureOut">
              <a:rPr lang="en-US" smtClean="0"/>
              <a:pPr/>
              <a:t>10/6/2014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9AAE571-F7F6-472B-B57C-02CCC70A3FE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4507E8A-D56F-42B4-8A31-A871CB6A9919}" type="datetimeFigureOut">
              <a:rPr lang="en-US" smtClean="0"/>
              <a:pPr/>
              <a:t>10/6/2014</a:t>
            </a:fld>
            <a:endParaRPr lang="en-US"/>
          </a:p>
        </p:txBody>
      </p:sp>
      <p:sp>
        <p:nvSpPr>
          <p:cNvPr id="10" name="Slide Number Placeholder 9"/>
          <p:cNvSpPr>
            <a:spLocks noGrp="1"/>
          </p:cNvSpPr>
          <p:nvPr>
            <p:ph type="sldNum" sz="quarter" idx="16"/>
          </p:nvPr>
        </p:nvSpPr>
        <p:spPr/>
        <p:txBody>
          <a:bodyPr rtlCol="0"/>
          <a:lstStyle/>
          <a:p>
            <a:fld id="{89AAE571-F7F6-472B-B57C-02CCC70A3FE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4507E8A-D56F-42B4-8A31-A871CB6A9919}" type="datetimeFigureOut">
              <a:rPr lang="en-US" smtClean="0"/>
              <a:pPr/>
              <a:t>10/6/2014</a:t>
            </a:fld>
            <a:endParaRPr lang="en-US"/>
          </a:p>
        </p:txBody>
      </p:sp>
      <p:sp>
        <p:nvSpPr>
          <p:cNvPr id="12" name="Slide Number Placeholder 11"/>
          <p:cNvSpPr>
            <a:spLocks noGrp="1"/>
          </p:cNvSpPr>
          <p:nvPr>
            <p:ph type="sldNum" sz="quarter" idx="16"/>
          </p:nvPr>
        </p:nvSpPr>
        <p:spPr/>
        <p:txBody>
          <a:bodyPr rtlCol="0"/>
          <a:lstStyle/>
          <a:p>
            <a:fld id="{89AAE571-F7F6-472B-B57C-02CCC70A3FE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507E8A-D56F-42B4-8A31-A871CB6A9919}" type="datetimeFigureOut">
              <a:rPr lang="en-US" smtClean="0"/>
              <a:pPr/>
              <a:t>10/6/2014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07E8A-D56F-42B4-8A31-A871CB6A9919}" type="datetimeFigureOut">
              <a:rPr lang="en-US" smtClean="0"/>
              <a:pPr/>
              <a:t>10/6/2014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4507E8A-D56F-42B4-8A31-A871CB6A9919}" type="datetimeFigureOut">
              <a:rPr lang="en-US" smtClean="0"/>
              <a:pPr/>
              <a:t>10/6/2014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4507E8A-D56F-42B4-8A31-A871CB6A9919}" type="datetimeFigureOut">
              <a:rPr lang="en-US" smtClean="0"/>
              <a:pPr/>
              <a:t>10/6/2014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9AAE571-F7F6-472B-B57C-02CCC70A3FE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4507E8A-D56F-42B4-8A31-A871CB6A9919}" type="datetimeFigureOut">
              <a:rPr lang="en-US" smtClean="0"/>
              <a:pPr/>
              <a:t>10/6/2014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9AAE571-F7F6-472B-B57C-02CCC70A3F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
            </a:r>
            <a:br>
              <a:rPr lang="en-US" dirty="0"/>
            </a:br>
            <a:endParaRPr lang="en-US" dirty="0"/>
          </a:p>
        </p:txBody>
      </p:sp>
      <p:sp>
        <p:nvSpPr>
          <p:cNvPr id="3" name="Content Placeholder 2"/>
          <p:cNvSpPr>
            <a:spLocks noGrp="1"/>
          </p:cNvSpPr>
          <p:nvPr>
            <p:ph sz="quarter" idx="1"/>
          </p:nvPr>
        </p:nvSpPr>
        <p:spPr>
          <a:xfrm>
            <a:off x="506186" y="1676400"/>
            <a:ext cx="8153400" cy="4495800"/>
          </a:xfrm>
        </p:spPr>
        <p:txBody>
          <a:bodyPr/>
          <a:lstStyle/>
          <a:p>
            <a:endParaRPr lang="en-US" dirty="0" smtClean="0"/>
          </a:p>
          <a:p>
            <a:endParaRPr lang="en-US" dirty="0"/>
          </a:p>
          <a:p>
            <a:endParaRPr lang="en-US" dirty="0" smtClean="0"/>
          </a:p>
          <a:p>
            <a:endParaRPr lang="en-US" dirty="0"/>
          </a:p>
          <a:p>
            <a:pPr marL="0" indent="0">
              <a:buNone/>
            </a:pPr>
            <a:r>
              <a:rPr lang="en-US" sz="6000" i="1" dirty="0" smtClean="0"/>
              <a:t>       </a:t>
            </a:r>
            <a:r>
              <a:rPr lang="en-US" sz="6000" i="1" dirty="0" smtClean="0">
                <a:solidFill>
                  <a:schemeClr val="tx2"/>
                </a:solidFill>
              </a:rPr>
              <a:t>Weight </a:t>
            </a:r>
            <a:r>
              <a:rPr lang="en-US" sz="6000" i="1" dirty="0">
                <a:solidFill>
                  <a:schemeClr val="tx2"/>
                </a:solidFill>
              </a:rPr>
              <a:t>or Mass</a:t>
            </a:r>
            <a:endParaRPr lang="en-US" sz="6000" dirty="0">
              <a:solidFill>
                <a:schemeClr val="tx2"/>
              </a:solidFill>
            </a:endParaRPr>
          </a:p>
        </p:txBody>
      </p:sp>
      <p:sp>
        <p:nvSpPr>
          <p:cNvPr id="4" name="Rectangle 3"/>
          <p:cNvSpPr/>
          <p:nvPr/>
        </p:nvSpPr>
        <p:spPr>
          <a:xfrm>
            <a:off x="696686" y="1600200"/>
            <a:ext cx="7772400" cy="1200329"/>
          </a:xfrm>
          <a:prstGeom prst="rect">
            <a:avLst/>
          </a:prstGeom>
        </p:spPr>
        <p:txBody>
          <a:bodyPr wrap="square">
            <a:spAutoFit/>
          </a:bodyPr>
          <a:lstStyle/>
          <a:p>
            <a:r>
              <a:rPr lang="en-US" sz="3600" dirty="0" smtClean="0">
                <a:solidFill>
                  <a:schemeClr val="tx2"/>
                </a:solidFill>
              </a:rPr>
              <a:t>Which </a:t>
            </a:r>
            <a:r>
              <a:rPr lang="en-US" sz="3600" dirty="0">
                <a:solidFill>
                  <a:schemeClr val="tx2"/>
                </a:solidFill>
              </a:rPr>
              <a:t>of the following measurements would be affected by altitude?</a:t>
            </a:r>
          </a:p>
        </p:txBody>
      </p:sp>
      <p:sp>
        <p:nvSpPr>
          <p:cNvPr id="6" name="TextBox 5"/>
          <p:cNvSpPr txBox="1"/>
          <p:nvPr/>
        </p:nvSpPr>
        <p:spPr>
          <a:xfrm>
            <a:off x="533400" y="228600"/>
            <a:ext cx="1143000" cy="1015663"/>
          </a:xfrm>
          <a:prstGeom prst="rect">
            <a:avLst/>
          </a:prstGeom>
          <a:noFill/>
        </p:spPr>
        <p:txBody>
          <a:bodyPr wrap="square" rtlCol="0">
            <a:spAutoFit/>
          </a:bodyPr>
          <a:lstStyle/>
          <a:p>
            <a:r>
              <a:rPr lang="en-US" sz="6000" dirty="0" smtClean="0">
                <a:solidFill>
                  <a:schemeClr val="tx2"/>
                </a:solidFill>
              </a:rPr>
              <a:t>1</a:t>
            </a:r>
            <a:endParaRPr lang="en-US" sz="6000" dirty="0">
              <a:solidFill>
                <a:schemeClr val="tx2"/>
              </a:solidFill>
            </a:endParaRPr>
          </a:p>
        </p:txBody>
      </p:sp>
    </p:spTree>
    <p:extLst>
      <p:ext uri="{BB962C8B-B14F-4D97-AF65-F5344CB8AC3E}">
        <p14:creationId xmlns:p14="http://schemas.microsoft.com/office/powerpoint/2010/main" val="3917225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147457"/>
            <a:ext cx="601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457200"/>
            <a:ext cx="8153400" cy="990600"/>
          </a:xfrm>
        </p:spPr>
        <p:txBody>
          <a:bodyPr>
            <a:normAutofit fontScale="90000"/>
          </a:bodyPr>
          <a:lstStyle/>
          <a:p>
            <a:r>
              <a:rPr lang="en-US" sz="4000" dirty="0"/>
              <a:t>What type of matter does </a:t>
            </a:r>
            <a:r>
              <a:rPr lang="en-US" sz="4000" dirty="0" err="1" smtClean="0"/>
              <a:t>jello</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p:txBody>
          <a:bodyPr>
            <a:normAutofit/>
          </a:bodyPr>
          <a:lstStyle/>
          <a:p>
            <a:pPr marL="0" indent="0">
              <a:buNone/>
            </a:pPr>
            <a:r>
              <a:rPr lang="en-US" sz="4800" i="1" dirty="0">
                <a:solidFill>
                  <a:schemeClr val="tx2"/>
                </a:solidFill>
              </a:rPr>
              <a:t>a.  element</a:t>
            </a:r>
            <a:endParaRPr lang="en-US" sz="4800" dirty="0">
              <a:solidFill>
                <a:schemeClr val="tx2"/>
              </a:solidFill>
            </a:endParaRPr>
          </a:p>
          <a:p>
            <a:pPr marL="0" indent="0">
              <a:buNone/>
            </a:pPr>
            <a:r>
              <a:rPr lang="en-US" sz="4800" i="1" dirty="0" smtClean="0">
                <a:solidFill>
                  <a:schemeClr val="tx2"/>
                </a:solidFill>
              </a:rPr>
              <a:t>b</a:t>
            </a:r>
            <a:r>
              <a:rPr lang="en-US" sz="4800" i="1" dirty="0">
                <a:solidFill>
                  <a:schemeClr val="tx2"/>
                </a:solidFill>
              </a:rPr>
              <a:t>.  compound</a:t>
            </a:r>
            <a:endParaRPr lang="en-US" sz="4800" dirty="0">
              <a:solidFill>
                <a:schemeClr val="tx2"/>
              </a:solidFill>
            </a:endParaRPr>
          </a:p>
          <a:p>
            <a:pPr marL="0" indent="0">
              <a:buNone/>
            </a:pPr>
            <a:r>
              <a:rPr lang="en-US" sz="4800" i="1" dirty="0" smtClean="0">
                <a:solidFill>
                  <a:schemeClr val="tx2"/>
                </a:solidFill>
              </a:rPr>
              <a:t>c</a:t>
            </a:r>
            <a:r>
              <a:rPr lang="en-US" sz="4800" i="1" dirty="0">
                <a:solidFill>
                  <a:schemeClr val="tx2"/>
                </a:solidFill>
              </a:rPr>
              <a:t>.  heterogeneous mixture</a:t>
            </a:r>
            <a:endParaRPr lang="en-US" sz="4800" dirty="0">
              <a:solidFill>
                <a:schemeClr val="tx2"/>
              </a:solidFill>
            </a:endParaRPr>
          </a:p>
          <a:p>
            <a:pPr marL="0" indent="0">
              <a:buNone/>
            </a:pPr>
            <a:r>
              <a:rPr lang="en-US" sz="4800" i="1" dirty="0" smtClean="0">
                <a:solidFill>
                  <a:schemeClr val="tx2"/>
                </a:solidFill>
              </a:rPr>
              <a:t>d</a:t>
            </a:r>
            <a:r>
              <a:rPr lang="en-US" sz="4800" i="1" dirty="0">
                <a:solidFill>
                  <a:schemeClr val="tx2"/>
                </a:solidFill>
              </a:rPr>
              <a:t>.  homogeneous mixture</a:t>
            </a:r>
            <a:endParaRPr lang="en-US" sz="4800" dirty="0">
              <a:solidFill>
                <a:schemeClr val="tx2"/>
              </a:solidFill>
            </a:endParaRPr>
          </a:p>
        </p:txBody>
      </p:sp>
      <p:sp>
        <p:nvSpPr>
          <p:cNvPr id="5" name="TextBox 4"/>
          <p:cNvSpPr txBox="1"/>
          <p:nvPr/>
        </p:nvSpPr>
        <p:spPr>
          <a:xfrm>
            <a:off x="1447800" y="5257800"/>
            <a:ext cx="6172200" cy="1384995"/>
          </a:xfrm>
          <a:prstGeom prst="rect">
            <a:avLst/>
          </a:prstGeom>
          <a:noFill/>
        </p:spPr>
        <p:txBody>
          <a:bodyPr wrap="square" rtlCol="0">
            <a:spAutoFit/>
          </a:bodyPr>
          <a:lstStyle/>
          <a:p>
            <a:r>
              <a:rPr lang="en-US" sz="2800" b="1" i="1" dirty="0" smtClean="0">
                <a:solidFill>
                  <a:schemeClr val="accent2">
                    <a:lumMod val="75000"/>
                  </a:schemeClr>
                </a:solidFill>
              </a:rPr>
              <a:t>When you look at a homogeneous mixture, you only see one thing even though there are several components to the mixture</a:t>
            </a:r>
            <a:endParaRPr lang="en-US" sz="2800" b="1" i="1" dirty="0">
              <a:solidFill>
                <a:schemeClr val="accent2">
                  <a:lumMod val="75000"/>
                </a:schemeClr>
              </a:solidFill>
            </a:endParaRPr>
          </a:p>
        </p:txBody>
      </p:sp>
    </p:spTree>
    <p:extLst>
      <p:ext uri="{BB962C8B-B14F-4D97-AF65-F5344CB8AC3E}">
        <p14:creationId xmlns:p14="http://schemas.microsoft.com/office/powerpoint/2010/main" val="842111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967" y="381000"/>
            <a:ext cx="8153400" cy="990600"/>
          </a:xfrm>
        </p:spPr>
        <p:txBody>
          <a:bodyPr>
            <a:normAutofit fontScale="90000"/>
          </a:bodyPr>
          <a:lstStyle/>
          <a:p>
            <a:r>
              <a:rPr lang="en-US" dirty="0" smtClean="0"/>
              <a:t> </a:t>
            </a:r>
            <a:r>
              <a:rPr lang="en-US" sz="4000" dirty="0" smtClean="0"/>
              <a:t>What </a:t>
            </a:r>
            <a:r>
              <a:rPr lang="en-US" sz="4000" dirty="0"/>
              <a:t>type of matter does </a:t>
            </a:r>
            <a:r>
              <a:rPr lang="en-US" sz="4000" dirty="0" smtClean="0"/>
              <a:t>Copper II chloride (CuCl</a:t>
            </a:r>
            <a:r>
              <a:rPr lang="en-US" sz="4000" baseline="-25000" dirty="0" smtClean="0"/>
              <a:t>2</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a:xfrm>
            <a:off x="1008321" y="1600200"/>
            <a:ext cx="8153400" cy="4495800"/>
          </a:xfrm>
        </p:spPr>
        <p:txBody>
          <a:bodyPr/>
          <a:lstStyle/>
          <a:p>
            <a:pPr marL="0" indent="0">
              <a:buNone/>
            </a:pPr>
            <a:r>
              <a:rPr lang="en-US" sz="4000" i="1" dirty="0">
                <a:solidFill>
                  <a:schemeClr val="tx2"/>
                </a:solidFill>
              </a:rPr>
              <a:t>a.  element</a:t>
            </a:r>
            <a:endParaRPr lang="en-US" sz="4000" dirty="0">
              <a:solidFill>
                <a:schemeClr val="tx2"/>
              </a:solidFill>
            </a:endParaRPr>
          </a:p>
          <a:p>
            <a:pPr marL="0" indent="0">
              <a:buNone/>
            </a:pPr>
            <a:r>
              <a:rPr lang="en-US" sz="4000" i="1" dirty="0">
                <a:solidFill>
                  <a:schemeClr val="tx2"/>
                </a:solidFill>
              </a:rPr>
              <a:t>b.  compound</a:t>
            </a:r>
            <a:endParaRPr lang="en-US" sz="4000" dirty="0">
              <a:solidFill>
                <a:schemeClr val="tx2"/>
              </a:solidFill>
            </a:endParaRPr>
          </a:p>
          <a:p>
            <a:pPr marL="0" indent="0">
              <a:buNone/>
            </a:pPr>
            <a:r>
              <a:rPr lang="en-US" sz="4000" i="1" dirty="0">
                <a:solidFill>
                  <a:schemeClr val="tx2"/>
                </a:solidFill>
              </a:rPr>
              <a:t>c.  heterogeneous mixture</a:t>
            </a:r>
            <a:endParaRPr lang="en-US" sz="4000" dirty="0">
              <a:solidFill>
                <a:schemeClr val="tx2"/>
              </a:solidFill>
            </a:endParaRPr>
          </a:p>
          <a:p>
            <a:pPr marL="0" indent="0">
              <a:buNone/>
            </a:pPr>
            <a:r>
              <a:rPr lang="en-US" sz="4000" i="1" dirty="0">
                <a:solidFill>
                  <a:schemeClr val="tx2"/>
                </a:solidFill>
              </a:rPr>
              <a:t>d.  homogeneous mixture</a:t>
            </a:r>
            <a:endParaRPr lang="en-US" sz="4000" dirty="0">
              <a:solidFill>
                <a:schemeClr val="tx2"/>
              </a:solidFill>
            </a:endParaRPr>
          </a:p>
          <a:p>
            <a:pPr marL="0" indent="0">
              <a:buNone/>
            </a:pPr>
            <a:endParaRPr lang="en-US" dirty="0"/>
          </a:p>
        </p:txBody>
      </p:sp>
      <p:sp>
        <p:nvSpPr>
          <p:cNvPr id="6" name="TextBox 5"/>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6</a:t>
            </a:r>
            <a:endParaRPr lang="en-US" sz="6000" dirty="0">
              <a:solidFill>
                <a:schemeClr val="tx2"/>
              </a:solidFill>
            </a:endParaRPr>
          </a:p>
        </p:txBody>
      </p:sp>
    </p:spTree>
    <p:extLst>
      <p:ext uri="{BB962C8B-B14F-4D97-AF65-F5344CB8AC3E}">
        <p14:creationId xmlns:p14="http://schemas.microsoft.com/office/powerpoint/2010/main" val="3998396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348023"/>
            <a:ext cx="3276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79967" y="381000"/>
            <a:ext cx="8153400" cy="990600"/>
          </a:xfrm>
        </p:spPr>
        <p:txBody>
          <a:bodyPr>
            <a:normAutofit fontScale="90000"/>
          </a:bodyPr>
          <a:lstStyle/>
          <a:p>
            <a:r>
              <a:rPr lang="en-US" dirty="0" smtClean="0"/>
              <a:t> </a:t>
            </a:r>
            <a:r>
              <a:rPr lang="en-US" sz="4000" dirty="0" smtClean="0"/>
              <a:t>What </a:t>
            </a:r>
            <a:r>
              <a:rPr lang="en-US" sz="4000" dirty="0"/>
              <a:t>type of matter does </a:t>
            </a:r>
            <a:r>
              <a:rPr lang="en-US" sz="4000" dirty="0" smtClean="0"/>
              <a:t>Copper II chloride (CuCl</a:t>
            </a:r>
            <a:r>
              <a:rPr lang="en-US" sz="4000" baseline="-25000" dirty="0" smtClean="0"/>
              <a:t>2</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a:xfrm>
            <a:off x="990600" y="1600200"/>
            <a:ext cx="8153400" cy="4495800"/>
          </a:xfrm>
        </p:spPr>
        <p:txBody>
          <a:bodyPr/>
          <a:lstStyle/>
          <a:p>
            <a:pPr marL="0" indent="0">
              <a:buNone/>
            </a:pPr>
            <a:r>
              <a:rPr lang="en-US" sz="4000" i="1" dirty="0">
                <a:solidFill>
                  <a:schemeClr val="tx2"/>
                </a:solidFill>
              </a:rPr>
              <a:t>a.  element</a:t>
            </a:r>
            <a:endParaRPr lang="en-US" sz="4000" dirty="0">
              <a:solidFill>
                <a:schemeClr val="tx2"/>
              </a:solidFill>
            </a:endParaRPr>
          </a:p>
          <a:p>
            <a:pPr marL="0" indent="0">
              <a:buNone/>
            </a:pPr>
            <a:r>
              <a:rPr lang="en-US" sz="4000" i="1" dirty="0">
                <a:solidFill>
                  <a:schemeClr val="tx2"/>
                </a:solidFill>
              </a:rPr>
              <a:t>b.  compound</a:t>
            </a:r>
            <a:endParaRPr lang="en-US" sz="4000" dirty="0">
              <a:solidFill>
                <a:schemeClr val="tx2"/>
              </a:solidFill>
            </a:endParaRPr>
          </a:p>
          <a:p>
            <a:pPr marL="0" indent="0">
              <a:buNone/>
            </a:pPr>
            <a:r>
              <a:rPr lang="en-US" sz="4000" i="1" dirty="0">
                <a:solidFill>
                  <a:schemeClr val="tx2"/>
                </a:solidFill>
              </a:rPr>
              <a:t>c.  heterogeneous mixture</a:t>
            </a:r>
            <a:endParaRPr lang="en-US" sz="4000" dirty="0">
              <a:solidFill>
                <a:schemeClr val="tx2"/>
              </a:solidFill>
            </a:endParaRPr>
          </a:p>
          <a:p>
            <a:pPr marL="0" indent="0">
              <a:buNone/>
            </a:pPr>
            <a:r>
              <a:rPr lang="en-US" sz="4000" i="1" dirty="0">
                <a:solidFill>
                  <a:schemeClr val="tx2"/>
                </a:solidFill>
              </a:rPr>
              <a:t>d.  homogeneous mixture</a:t>
            </a:r>
            <a:endParaRPr lang="en-US" sz="4000" dirty="0">
              <a:solidFill>
                <a:schemeClr val="tx2"/>
              </a:solidFill>
            </a:endParaRPr>
          </a:p>
          <a:p>
            <a:pPr marL="0" indent="0">
              <a:buNone/>
            </a:pPr>
            <a:endParaRPr lang="en-US" dirty="0"/>
          </a:p>
        </p:txBody>
      </p:sp>
      <p:sp>
        <p:nvSpPr>
          <p:cNvPr id="5" name="TextBox 4"/>
          <p:cNvSpPr txBox="1"/>
          <p:nvPr/>
        </p:nvSpPr>
        <p:spPr>
          <a:xfrm>
            <a:off x="1447800" y="5486400"/>
            <a:ext cx="6172200" cy="954107"/>
          </a:xfrm>
          <a:prstGeom prst="rect">
            <a:avLst/>
          </a:prstGeom>
          <a:noFill/>
        </p:spPr>
        <p:txBody>
          <a:bodyPr wrap="square" rtlCol="0">
            <a:spAutoFit/>
          </a:bodyPr>
          <a:lstStyle/>
          <a:p>
            <a:r>
              <a:rPr lang="en-US" sz="2800" b="1" i="1" dirty="0" smtClean="0">
                <a:solidFill>
                  <a:schemeClr val="accent2">
                    <a:lumMod val="75000"/>
                  </a:schemeClr>
                </a:solidFill>
              </a:rPr>
              <a:t>Compounds, by definition, must contain two or more </a:t>
            </a:r>
            <a:r>
              <a:rPr lang="en-US" sz="2800" b="1" i="1" u="sng" dirty="0" smtClean="0">
                <a:solidFill>
                  <a:schemeClr val="accent2">
                    <a:lumMod val="75000"/>
                  </a:schemeClr>
                </a:solidFill>
              </a:rPr>
              <a:t>different</a:t>
            </a:r>
            <a:r>
              <a:rPr lang="en-US" sz="2800" b="1" i="1" dirty="0" smtClean="0">
                <a:solidFill>
                  <a:schemeClr val="accent2">
                    <a:lumMod val="75000"/>
                  </a:schemeClr>
                </a:solidFill>
              </a:rPr>
              <a:t> elements.</a:t>
            </a:r>
            <a:endParaRPr lang="en-US" sz="2800" b="1" i="1" dirty="0">
              <a:solidFill>
                <a:schemeClr val="accent2">
                  <a:lumMod val="75000"/>
                </a:schemeClr>
              </a:solidFill>
            </a:endParaRPr>
          </a:p>
        </p:txBody>
      </p:sp>
    </p:spTree>
    <p:extLst>
      <p:ext uri="{BB962C8B-B14F-4D97-AF65-F5344CB8AC3E}">
        <p14:creationId xmlns:p14="http://schemas.microsoft.com/office/powerpoint/2010/main" val="600423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153400" cy="990600"/>
          </a:xfrm>
        </p:spPr>
        <p:txBody>
          <a:bodyPr>
            <a:noAutofit/>
          </a:bodyPr>
          <a:lstStyle/>
          <a:p>
            <a:r>
              <a:rPr lang="en-US" sz="3600" dirty="0"/>
              <a:t>What type of matter does </a:t>
            </a:r>
            <a:r>
              <a:rPr lang="en-US" sz="3600" dirty="0" smtClean="0"/>
              <a:t>this granite represent:</a:t>
            </a:r>
            <a:endParaRPr lang="en-US" sz="3600" dirty="0"/>
          </a:p>
        </p:txBody>
      </p:sp>
      <p:sp>
        <p:nvSpPr>
          <p:cNvPr id="3" name="Content Placeholder 2"/>
          <p:cNvSpPr>
            <a:spLocks noGrp="1"/>
          </p:cNvSpPr>
          <p:nvPr>
            <p:ph sz="quarter" idx="1"/>
          </p:nvPr>
        </p:nvSpPr>
        <p:spPr>
          <a:xfrm>
            <a:off x="962247" y="1524000"/>
            <a:ext cx="8153400" cy="4495800"/>
          </a:xfrm>
        </p:spPr>
        <p:txBody>
          <a:bodyPr/>
          <a:lstStyle/>
          <a:p>
            <a:pPr marL="0" indent="0">
              <a:buNone/>
            </a:pPr>
            <a:r>
              <a:rPr lang="en-US" sz="4400" i="1" dirty="0">
                <a:solidFill>
                  <a:schemeClr val="tx2"/>
                </a:solidFill>
              </a:rPr>
              <a:t>a.  element</a:t>
            </a:r>
            <a:endParaRPr lang="en-US" sz="4400" dirty="0">
              <a:solidFill>
                <a:schemeClr val="tx2"/>
              </a:solidFill>
            </a:endParaRPr>
          </a:p>
          <a:p>
            <a:pPr marL="0" indent="0">
              <a:buNone/>
            </a:pPr>
            <a:r>
              <a:rPr lang="en-US" sz="4400" i="1" dirty="0">
                <a:solidFill>
                  <a:schemeClr val="tx2"/>
                </a:solidFill>
              </a:rPr>
              <a:t>b.  compound</a:t>
            </a:r>
            <a:endParaRPr lang="en-US" sz="4400" dirty="0">
              <a:solidFill>
                <a:schemeClr val="tx2"/>
              </a:solidFill>
            </a:endParaRPr>
          </a:p>
          <a:p>
            <a:pPr marL="0" indent="0">
              <a:buNone/>
            </a:pPr>
            <a:r>
              <a:rPr lang="en-US" sz="4400" i="1" dirty="0">
                <a:solidFill>
                  <a:schemeClr val="tx2"/>
                </a:solidFill>
              </a:rPr>
              <a:t>c.  heterogeneous mixture</a:t>
            </a:r>
            <a:endParaRPr lang="en-US" sz="4400" dirty="0">
              <a:solidFill>
                <a:schemeClr val="tx2"/>
              </a:solidFill>
            </a:endParaRPr>
          </a:p>
          <a:p>
            <a:pPr marL="0" indent="0">
              <a:buNone/>
            </a:pPr>
            <a:r>
              <a:rPr lang="en-US" sz="4400" i="1" dirty="0">
                <a:solidFill>
                  <a:schemeClr val="tx2"/>
                </a:solidFill>
              </a:rPr>
              <a:t>d.  homogeneous mixture</a:t>
            </a:r>
            <a:endParaRPr lang="en-US" sz="4400" dirty="0">
              <a:solidFill>
                <a:schemeClr val="tx2"/>
              </a:solidFill>
            </a:endParaRPr>
          </a:p>
          <a:p>
            <a:endParaRPr lang="en-US" dirty="0"/>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7</a:t>
            </a:r>
            <a:endParaRPr lang="en-US" sz="6000" dirty="0">
              <a:solidFill>
                <a:schemeClr val="tx2"/>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572000"/>
            <a:ext cx="2524125" cy="1809750"/>
          </a:xfrm>
          <a:prstGeom prst="rect">
            <a:avLst/>
          </a:prstGeom>
          <a:noFill/>
          <a:ln w="38100">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255851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type of matter does </a:t>
            </a:r>
            <a:r>
              <a:rPr lang="en-US" sz="3600" dirty="0" smtClean="0"/>
              <a:t>this granite represent:</a:t>
            </a:r>
            <a:endParaRPr lang="en-US" sz="3600" dirty="0"/>
          </a:p>
        </p:txBody>
      </p:sp>
      <p:sp>
        <p:nvSpPr>
          <p:cNvPr id="4" name="Rectangle 3"/>
          <p:cNvSpPr/>
          <p:nvPr/>
        </p:nvSpPr>
        <p:spPr>
          <a:xfrm>
            <a:off x="685800" y="3200400"/>
            <a:ext cx="563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400" i="1" dirty="0">
                <a:solidFill>
                  <a:schemeClr val="tx2"/>
                </a:solidFill>
              </a:rPr>
              <a:t>a.  element</a:t>
            </a:r>
            <a:endParaRPr lang="en-US" sz="4400" dirty="0">
              <a:solidFill>
                <a:schemeClr val="tx2"/>
              </a:solidFill>
            </a:endParaRPr>
          </a:p>
          <a:p>
            <a:pPr marL="0" indent="0">
              <a:buNone/>
            </a:pPr>
            <a:r>
              <a:rPr lang="en-US" sz="4400" i="1" dirty="0">
                <a:solidFill>
                  <a:schemeClr val="tx2"/>
                </a:solidFill>
              </a:rPr>
              <a:t>b.  compound</a:t>
            </a:r>
            <a:endParaRPr lang="en-US" sz="4400" dirty="0">
              <a:solidFill>
                <a:schemeClr val="tx2"/>
              </a:solidFill>
            </a:endParaRPr>
          </a:p>
          <a:p>
            <a:pPr marL="0" indent="0">
              <a:buNone/>
            </a:pPr>
            <a:r>
              <a:rPr lang="en-US" sz="4400" i="1" dirty="0">
                <a:solidFill>
                  <a:schemeClr val="tx2"/>
                </a:solidFill>
              </a:rPr>
              <a:t>c.  heterogeneous mixture</a:t>
            </a:r>
            <a:endParaRPr lang="en-US" sz="4400" dirty="0">
              <a:solidFill>
                <a:schemeClr val="tx2"/>
              </a:solidFill>
            </a:endParaRPr>
          </a:p>
          <a:p>
            <a:pPr marL="0" indent="0">
              <a:buNone/>
            </a:pPr>
            <a:r>
              <a:rPr lang="en-US" sz="4400" i="1" dirty="0">
                <a:solidFill>
                  <a:schemeClr val="tx2"/>
                </a:solidFill>
              </a:rPr>
              <a:t>d.  homogeneous mixture</a:t>
            </a:r>
            <a:endParaRPr lang="en-US" sz="4400" dirty="0">
              <a:solidFill>
                <a:schemeClr val="tx2"/>
              </a:solidFill>
            </a:endParaRPr>
          </a:p>
          <a:p>
            <a:endParaRPr lang="en-US" dirty="0"/>
          </a:p>
        </p:txBody>
      </p:sp>
      <p:sp>
        <p:nvSpPr>
          <p:cNvPr id="5" name="TextBox 4"/>
          <p:cNvSpPr txBox="1"/>
          <p:nvPr/>
        </p:nvSpPr>
        <p:spPr>
          <a:xfrm>
            <a:off x="0" y="5486400"/>
            <a:ext cx="9144000" cy="523220"/>
          </a:xfrm>
          <a:prstGeom prst="rect">
            <a:avLst/>
          </a:prstGeom>
          <a:noFill/>
        </p:spPr>
        <p:txBody>
          <a:bodyPr wrap="square" rtlCol="0">
            <a:spAutoFit/>
          </a:bodyPr>
          <a:lstStyle/>
          <a:p>
            <a:r>
              <a:rPr lang="en-US" sz="2800" b="1" i="1" dirty="0" smtClean="0">
                <a:solidFill>
                  <a:schemeClr val="accent2">
                    <a:lumMod val="75000"/>
                  </a:schemeClr>
                </a:solidFill>
              </a:rPr>
              <a:t>More than one component of a heterogeneous mixture is visible.</a:t>
            </a:r>
            <a:endParaRPr lang="en-US" sz="2800" b="1" i="1" dirty="0">
              <a:solidFill>
                <a:schemeClr val="accent2">
                  <a:lumMod val="75000"/>
                </a:schemeClr>
              </a:solidFill>
            </a:endParaRPr>
          </a:p>
        </p:txBody>
      </p:sp>
    </p:spTree>
    <p:extLst>
      <p:ext uri="{BB962C8B-B14F-4D97-AF65-F5344CB8AC3E}">
        <p14:creationId xmlns:p14="http://schemas.microsoft.com/office/powerpoint/2010/main" val="1495864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93012" y="1600200"/>
            <a:ext cx="8153400" cy="4495800"/>
          </a:xfrm>
        </p:spPr>
        <p:txBody>
          <a:bodyPr>
            <a:normAutofit/>
          </a:bodyPr>
          <a:lstStyle/>
          <a:p>
            <a:pPr marL="0" indent="0">
              <a:buNone/>
            </a:pPr>
            <a:r>
              <a:rPr lang="en-US" sz="2800" dirty="0">
                <a:solidFill>
                  <a:schemeClr val="tx2"/>
                </a:solidFill>
              </a:rPr>
              <a:t>Oskar went into the grocery store in June (2011) and saw a shelf piled high with boxes of candy canes that are on sale.  Oskar thinks that this is strange and assumes that they are left over from last winter.  He grabs one of the boxes and examines it for a sell by date.  The date on the box is 11/2011</a:t>
            </a:r>
            <a:r>
              <a:rPr lang="en-US" sz="2800"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 </a:t>
            </a:r>
            <a:r>
              <a:rPr lang="en-US" i="1" dirty="0">
                <a:solidFill>
                  <a:schemeClr val="tx2"/>
                </a:solidFill>
              </a:rPr>
              <a:t>What is Oskar’s Hypothesis</a:t>
            </a:r>
            <a:r>
              <a:rPr lang="en-US" i="1" dirty="0" smtClean="0">
                <a:solidFill>
                  <a:schemeClr val="tx2"/>
                </a:solidFill>
              </a:rPr>
              <a:t>?</a:t>
            </a:r>
          </a:p>
          <a:p>
            <a:endParaRPr lang="en-US" dirty="0"/>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8</a:t>
            </a:r>
            <a:endParaRPr lang="en-US" sz="6000" dirty="0">
              <a:solidFill>
                <a:schemeClr val="tx2"/>
              </a:solidFill>
            </a:endParaRPr>
          </a:p>
        </p:txBody>
      </p:sp>
    </p:spTree>
    <p:extLst>
      <p:ext uri="{BB962C8B-B14F-4D97-AF65-F5344CB8AC3E}">
        <p14:creationId xmlns:p14="http://schemas.microsoft.com/office/powerpoint/2010/main" val="4274103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029200"/>
            <a:ext cx="7315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indent="0">
              <a:buNone/>
            </a:pPr>
            <a:r>
              <a:rPr lang="en-US" sz="2800" dirty="0">
                <a:solidFill>
                  <a:schemeClr val="tx2"/>
                </a:solidFill>
              </a:rPr>
              <a:t>Oskar went into the grocery store in June (2011) and saw a shelf piled high with boxes of candy canes that are on sale.  Oskar thinks that this is strange and assumes that they are left over from last winter.  He grabs one of the boxes and examines it for a sell by date.  The date on the box is 11/2011</a:t>
            </a:r>
            <a:r>
              <a:rPr lang="en-US" sz="2800" dirty="0" smtClean="0">
                <a:solidFill>
                  <a:schemeClr val="tx2"/>
                </a:solidFill>
              </a:rPr>
              <a:t>.</a:t>
            </a:r>
          </a:p>
          <a:p>
            <a:pPr marL="0" indent="0">
              <a:buNone/>
            </a:pPr>
            <a:endParaRPr lang="en-US" sz="1000" dirty="0" smtClean="0">
              <a:solidFill>
                <a:schemeClr val="tx2"/>
              </a:solidFill>
            </a:endParaRPr>
          </a:p>
          <a:p>
            <a:pPr marL="0" indent="0">
              <a:buNone/>
            </a:pPr>
            <a:r>
              <a:rPr lang="en-US" dirty="0" smtClean="0">
                <a:solidFill>
                  <a:schemeClr val="tx2"/>
                </a:solidFill>
              </a:rPr>
              <a:t> </a:t>
            </a:r>
            <a:r>
              <a:rPr lang="en-US" i="1" dirty="0">
                <a:solidFill>
                  <a:schemeClr val="tx2"/>
                </a:solidFill>
              </a:rPr>
              <a:t>What is Oskar’s Hypothesis</a:t>
            </a:r>
            <a:r>
              <a:rPr lang="en-US" i="1" dirty="0" smtClean="0">
                <a:solidFill>
                  <a:schemeClr val="tx2"/>
                </a:solidFill>
              </a:rPr>
              <a:t>?</a:t>
            </a:r>
          </a:p>
          <a:p>
            <a:pPr marL="0" indent="0">
              <a:buNone/>
            </a:pPr>
            <a:r>
              <a:rPr lang="en-US" i="1" dirty="0" smtClean="0">
                <a:solidFill>
                  <a:schemeClr val="tx2"/>
                </a:solidFill>
              </a:rPr>
              <a:t>The candy canes are left over from last year and outdated</a:t>
            </a:r>
            <a:endParaRPr lang="en-US" dirty="0">
              <a:solidFill>
                <a:schemeClr val="tx2"/>
              </a:solidFill>
            </a:endParaRPr>
          </a:p>
          <a:p>
            <a:endParaRPr lang="en-US" dirty="0"/>
          </a:p>
        </p:txBody>
      </p:sp>
      <p:sp>
        <p:nvSpPr>
          <p:cNvPr id="5" name="TextBox 4"/>
          <p:cNvSpPr txBox="1"/>
          <p:nvPr/>
        </p:nvSpPr>
        <p:spPr>
          <a:xfrm>
            <a:off x="457200" y="5903893"/>
            <a:ext cx="8001000" cy="954107"/>
          </a:xfrm>
          <a:prstGeom prst="rect">
            <a:avLst/>
          </a:prstGeom>
          <a:noFill/>
        </p:spPr>
        <p:txBody>
          <a:bodyPr wrap="square" rtlCol="0">
            <a:spAutoFit/>
          </a:bodyPr>
          <a:lstStyle/>
          <a:p>
            <a:r>
              <a:rPr lang="en-US" sz="2800" b="1" i="1" dirty="0" smtClean="0">
                <a:solidFill>
                  <a:schemeClr val="accent2">
                    <a:lumMod val="75000"/>
                  </a:schemeClr>
                </a:solidFill>
              </a:rPr>
              <a:t>Oskar’s hypothesis was refuted (not supported) by the date on the boxes.</a:t>
            </a:r>
            <a:endParaRPr lang="en-US" sz="2800" b="1" i="1" dirty="0">
              <a:solidFill>
                <a:schemeClr val="accent2">
                  <a:lumMod val="75000"/>
                </a:schemeClr>
              </a:solidFill>
            </a:endParaRPr>
          </a:p>
        </p:txBody>
      </p:sp>
    </p:spTree>
    <p:extLst>
      <p:ext uri="{BB962C8B-B14F-4D97-AF65-F5344CB8AC3E}">
        <p14:creationId xmlns:p14="http://schemas.microsoft.com/office/powerpoint/2010/main" val="3038668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752600"/>
            <a:ext cx="8153400" cy="4495800"/>
          </a:xfrm>
        </p:spPr>
        <p:txBody>
          <a:bodyPr>
            <a:normAutofit/>
          </a:bodyPr>
          <a:lstStyle/>
          <a:p>
            <a:pPr marL="0" indent="0">
              <a:buNone/>
            </a:pPr>
            <a:r>
              <a:rPr lang="en-US" sz="4000" dirty="0">
                <a:solidFill>
                  <a:schemeClr val="tx2"/>
                </a:solidFill>
              </a:rPr>
              <a:t>The observation of this property of matter is always accompanied by a change in the composition of matter?</a:t>
            </a:r>
          </a:p>
          <a:p>
            <a:endParaRPr lang="en-US" sz="4000" dirty="0">
              <a:solidFill>
                <a:schemeClr val="tx2"/>
              </a:solidFill>
            </a:endParaRPr>
          </a:p>
          <a:p>
            <a:pPr marL="0" indent="0">
              <a:buNone/>
            </a:pPr>
            <a:r>
              <a:rPr lang="en-US" sz="4000" dirty="0" smtClean="0">
                <a:solidFill>
                  <a:schemeClr val="tx2"/>
                </a:solidFill>
              </a:rPr>
              <a:t> </a:t>
            </a:r>
            <a:r>
              <a:rPr lang="en-US" sz="4800" i="1" dirty="0">
                <a:solidFill>
                  <a:schemeClr val="tx2"/>
                </a:solidFill>
              </a:rPr>
              <a:t>Physical or Chemical </a:t>
            </a:r>
            <a:endParaRPr lang="en-US" sz="48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9</a:t>
            </a:r>
            <a:endParaRPr lang="en-US" sz="6000" dirty="0">
              <a:solidFill>
                <a:schemeClr val="tx2"/>
              </a:solidFill>
            </a:endParaRPr>
          </a:p>
        </p:txBody>
      </p:sp>
    </p:spTree>
    <p:extLst>
      <p:ext uri="{BB962C8B-B14F-4D97-AF65-F5344CB8AC3E}">
        <p14:creationId xmlns:p14="http://schemas.microsoft.com/office/powerpoint/2010/main" val="3010281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4267200"/>
            <a:ext cx="2286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indent="0">
              <a:buNone/>
            </a:pPr>
            <a:r>
              <a:rPr lang="en-US" sz="4000" dirty="0">
                <a:solidFill>
                  <a:schemeClr val="tx2"/>
                </a:solidFill>
              </a:rPr>
              <a:t>The observation of this property of matter is always accompanied by a change in the composition of matter?</a:t>
            </a:r>
          </a:p>
          <a:p>
            <a:endParaRPr lang="en-US" sz="4000" dirty="0">
              <a:solidFill>
                <a:schemeClr val="tx2"/>
              </a:solidFill>
            </a:endParaRPr>
          </a:p>
          <a:p>
            <a:pPr marL="0" indent="0">
              <a:buNone/>
            </a:pPr>
            <a:r>
              <a:rPr lang="en-US" sz="4000" dirty="0" smtClean="0">
                <a:solidFill>
                  <a:schemeClr val="tx2"/>
                </a:solidFill>
              </a:rPr>
              <a:t> </a:t>
            </a:r>
            <a:r>
              <a:rPr lang="en-US" sz="4800" i="1" dirty="0">
                <a:solidFill>
                  <a:schemeClr val="tx2"/>
                </a:solidFill>
              </a:rPr>
              <a:t>Physical or Chemical </a:t>
            </a:r>
            <a:endParaRPr lang="en-US" sz="4800" dirty="0">
              <a:solidFill>
                <a:schemeClr val="tx2"/>
              </a:solidFill>
            </a:endParaRPr>
          </a:p>
        </p:txBody>
      </p:sp>
      <p:sp>
        <p:nvSpPr>
          <p:cNvPr id="5" name="TextBox 4"/>
          <p:cNvSpPr txBox="1"/>
          <p:nvPr/>
        </p:nvSpPr>
        <p:spPr>
          <a:xfrm>
            <a:off x="1447800" y="5486400"/>
            <a:ext cx="6172200" cy="954107"/>
          </a:xfrm>
          <a:prstGeom prst="rect">
            <a:avLst/>
          </a:prstGeom>
          <a:noFill/>
        </p:spPr>
        <p:txBody>
          <a:bodyPr wrap="square" rtlCol="0">
            <a:spAutoFit/>
          </a:bodyPr>
          <a:lstStyle/>
          <a:p>
            <a:r>
              <a:rPr lang="en-US" sz="2800" b="1" i="1" dirty="0" smtClean="0">
                <a:solidFill>
                  <a:schemeClr val="accent2">
                    <a:lumMod val="75000"/>
                  </a:schemeClr>
                </a:solidFill>
              </a:rPr>
              <a:t>The composition of matter does not change in a physical change.</a:t>
            </a:r>
            <a:endParaRPr lang="en-US" sz="2800" b="1" i="1" dirty="0">
              <a:solidFill>
                <a:schemeClr val="accent2">
                  <a:lumMod val="75000"/>
                </a:schemeClr>
              </a:solidFill>
            </a:endParaRPr>
          </a:p>
        </p:txBody>
      </p:sp>
    </p:spTree>
    <p:extLst>
      <p:ext uri="{BB962C8B-B14F-4D97-AF65-F5344CB8AC3E}">
        <p14:creationId xmlns:p14="http://schemas.microsoft.com/office/powerpoint/2010/main" val="10206032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752600"/>
            <a:ext cx="8153400" cy="4495800"/>
          </a:xfrm>
        </p:spPr>
        <p:txBody>
          <a:bodyPr>
            <a:normAutofit/>
          </a:bodyPr>
          <a:lstStyle/>
          <a:p>
            <a:pPr marL="0" indent="0">
              <a:buNone/>
            </a:pPr>
            <a:r>
              <a:rPr lang="en-US" sz="4000" dirty="0" smtClean="0">
                <a:solidFill>
                  <a:schemeClr val="tx2"/>
                </a:solidFill>
              </a:rPr>
              <a:t>What </a:t>
            </a:r>
            <a:r>
              <a:rPr lang="en-US" sz="4000" dirty="0">
                <a:solidFill>
                  <a:schemeClr val="tx2"/>
                </a:solidFill>
              </a:rPr>
              <a:t>type of change is represented by the freezing of water to form ice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5400" i="1" dirty="0" smtClean="0">
                <a:solidFill>
                  <a:schemeClr val="tx2"/>
                </a:solidFill>
              </a:rPr>
              <a:t>Physical </a:t>
            </a:r>
            <a:r>
              <a:rPr lang="en-US" sz="5400" i="1" dirty="0">
                <a:solidFill>
                  <a:schemeClr val="tx2"/>
                </a:solidFill>
              </a:rPr>
              <a:t>or Chemical</a:t>
            </a:r>
            <a:endParaRPr lang="en-US" sz="54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10</a:t>
            </a:r>
            <a:endParaRPr lang="en-US" sz="6000" dirty="0">
              <a:solidFill>
                <a:schemeClr val="tx2"/>
              </a:solidFill>
            </a:endParaRPr>
          </a:p>
        </p:txBody>
      </p:sp>
    </p:spTree>
    <p:extLst>
      <p:ext uri="{BB962C8B-B14F-4D97-AF65-F5344CB8AC3E}">
        <p14:creationId xmlns:p14="http://schemas.microsoft.com/office/powerpoint/2010/main" val="511467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1200" y="3657600"/>
            <a:ext cx="2601686"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lvl="0"/>
            <a:r>
              <a:rPr lang="en-US" dirty="0"/>
              <a:t/>
            </a:r>
            <a:br>
              <a:rPr lang="en-US" dirty="0"/>
            </a:b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pPr marL="0" indent="0">
              <a:buNone/>
            </a:pPr>
            <a:r>
              <a:rPr lang="en-US" sz="6000" i="1" dirty="0" smtClean="0"/>
              <a:t>       </a:t>
            </a:r>
            <a:r>
              <a:rPr lang="en-US" sz="6000" i="1" dirty="0" smtClean="0">
                <a:solidFill>
                  <a:schemeClr val="tx2"/>
                </a:solidFill>
              </a:rPr>
              <a:t>Weight </a:t>
            </a:r>
            <a:r>
              <a:rPr lang="en-US" sz="6000" i="1" dirty="0">
                <a:solidFill>
                  <a:schemeClr val="tx2"/>
                </a:solidFill>
              </a:rPr>
              <a:t>or Mass</a:t>
            </a:r>
            <a:endParaRPr lang="en-US" sz="6000" dirty="0">
              <a:solidFill>
                <a:schemeClr val="tx2"/>
              </a:solidFill>
            </a:endParaRPr>
          </a:p>
        </p:txBody>
      </p:sp>
      <p:sp>
        <p:nvSpPr>
          <p:cNvPr id="4" name="Rectangle 3"/>
          <p:cNvSpPr/>
          <p:nvPr/>
        </p:nvSpPr>
        <p:spPr>
          <a:xfrm>
            <a:off x="696686" y="1600200"/>
            <a:ext cx="7772400" cy="1200329"/>
          </a:xfrm>
          <a:prstGeom prst="rect">
            <a:avLst/>
          </a:prstGeom>
        </p:spPr>
        <p:txBody>
          <a:bodyPr wrap="square">
            <a:spAutoFit/>
          </a:bodyPr>
          <a:lstStyle/>
          <a:p>
            <a:r>
              <a:rPr lang="en-US" sz="3600" dirty="0" smtClean="0">
                <a:solidFill>
                  <a:schemeClr val="tx2"/>
                </a:solidFill>
              </a:rPr>
              <a:t>Which </a:t>
            </a:r>
            <a:r>
              <a:rPr lang="en-US" sz="3600" dirty="0">
                <a:solidFill>
                  <a:schemeClr val="tx2"/>
                </a:solidFill>
              </a:rPr>
              <a:t>of the following measurements would be affected by altitude?</a:t>
            </a:r>
          </a:p>
        </p:txBody>
      </p:sp>
      <p:sp>
        <p:nvSpPr>
          <p:cNvPr id="6" name="TextBox 5"/>
          <p:cNvSpPr txBox="1"/>
          <p:nvPr/>
        </p:nvSpPr>
        <p:spPr>
          <a:xfrm>
            <a:off x="1447800" y="5486400"/>
            <a:ext cx="6172200" cy="523220"/>
          </a:xfrm>
          <a:prstGeom prst="rect">
            <a:avLst/>
          </a:prstGeom>
          <a:noFill/>
        </p:spPr>
        <p:txBody>
          <a:bodyPr wrap="square" rtlCol="0">
            <a:spAutoFit/>
          </a:bodyPr>
          <a:lstStyle/>
          <a:p>
            <a:r>
              <a:rPr lang="en-US" sz="2800" b="1" i="1" dirty="0" smtClean="0">
                <a:solidFill>
                  <a:schemeClr val="accent2">
                    <a:lumMod val="75000"/>
                  </a:schemeClr>
                </a:solidFill>
              </a:rPr>
              <a:t>Weight is affected by gravity, mass is not</a:t>
            </a:r>
            <a:endParaRPr lang="en-US" sz="2800" b="1" i="1" dirty="0">
              <a:solidFill>
                <a:schemeClr val="accent2">
                  <a:lumMod val="75000"/>
                </a:schemeClr>
              </a:solidFill>
            </a:endParaRPr>
          </a:p>
        </p:txBody>
      </p:sp>
    </p:spTree>
    <p:extLst>
      <p:ext uri="{BB962C8B-B14F-4D97-AF65-F5344CB8AC3E}">
        <p14:creationId xmlns:p14="http://schemas.microsoft.com/office/powerpoint/2010/main" val="1073155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733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0" indent="0">
              <a:buNone/>
            </a:pPr>
            <a:r>
              <a:rPr lang="en-US" sz="4000" dirty="0" smtClean="0">
                <a:solidFill>
                  <a:schemeClr val="tx2"/>
                </a:solidFill>
              </a:rPr>
              <a:t>What </a:t>
            </a:r>
            <a:r>
              <a:rPr lang="en-US" sz="4000" dirty="0">
                <a:solidFill>
                  <a:schemeClr val="tx2"/>
                </a:solidFill>
              </a:rPr>
              <a:t>type of change is represented by the freezing of water to form ice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5400" i="1" dirty="0" smtClean="0">
                <a:solidFill>
                  <a:schemeClr val="tx2"/>
                </a:solidFill>
              </a:rPr>
              <a:t>Physical </a:t>
            </a:r>
            <a:r>
              <a:rPr lang="en-US" sz="5400" i="1" dirty="0">
                <a:solidFill>
                  <a:schemeClr val="tx2"/>
                </a:solidFill>
              </a:rPr>
              <a:t>or Chemical</a:t>
            </a:r>
            <a:endParaRPr lang="en-US" sz="5400" dirty="0">
              <a:solidFill>
                <a:schemeClr val="tx2"/>
              </a:solidFill>
            </a:endParaRPr>
          </a:p>
        </p:txBody>
      </p:sp>
      <p:sp>
        <p:nvSpPr>
          <p:cNvPr id="5" name="TextBox 4"/>
          <p:cNvSpPr txBox="1"/>
          <p:nvPr/>
        </p:nvSpPr>
        <p:spPr>
          <a:xfrm>
            <a:off x="1447800" y="5181600"/>
            <a:ext cx="6172200" cy="1384995"/>
          </a:xfrm>
          <a:prstGeom prst="rect">
            <a:avLst/>
          </a:prstGeom>
          <a:noFill/>
        </p:spPr>
        <p:txBody>
          <a:bodyPr wrap="square" rtlCol="0">
            <a:spAutoFit/>
          </a:bodyPr>
          <a:lstStyle/>
          <a:p>
            <a:r>
              <a:rPr lang="en-US" sz="2800" b="1" i="1" dirty="0" smtClean="0">
                <a:solidFill>
                  <a:schemeClr val="accent2">
                    <a:lumMod val="75000"/>
                  </a:schemeClr>
                </a:solidFill>
              </a:rPr>
              <a:t>When water freezes there is no change in the composition (what it is made of).  Liquid water and ice are both made of H</a:t>
            </a:r>
            <a:r>
              <a:rPr lang="en-US" sz="2800" b="1" i="1" baseline="-25000" dirty="0" smtClean="0">
                <a:solidFill>
                  <a:schemeClr val="accent2">
                    <a:lumMod val="75000"/>
                  </a:schemeClr>
                </a:solidFill>
              </a:rPr>
              <a:t>2</a:t>
            </a:r>
            <a:r>
              <a:rPr lang="en-US" sz="2800" b="1" i="1" dirty="0" smtClean="0">
                <a:solidFill>
                  <a:schemeClr val="accent2">
                    <a:lumMod val="75000"/>
                  </a:schemeClr>
                </a:solidFill>
              </a:rPr>
              <a:t>0.</a:t>
            </a:r>
            <a:endParaRPr lang="en-US" sz="2800" b="1" i="1" dirty="0">
              <a:solidFill>
                <a:schemeClr val="accent2">
                  <a:lumMod val="75000"/>
                </a:schemeClr>
              </a:solidFill>
            </a:endParaRPr>
          </a:p>
        </p:txBody>
      </p:sp>
    </p:spTree>
    <p:extLst>
      <p:ext uri="{BB962C8B-B14F-4D97-AF65-F5344CB8AC3E}">
        <p14:creationId xmlns:p14="http://schemas.microsoft.com/office/powerpoint/2010/main" val="3018656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1637" y="3276600"/>
            <a:ext cx="8610600" cy="1219200"/>
          </a:xfrm>
        </p:spPr>
        <p:txBody>
          <a:bodyPr>
            <a:normAutofit fontScale="92500" lnSpcReduction="20000"/>
          </a:bodyPr>
          <a:lstStyle/>
          <a:p>
            <a:pPr marL="0" indent="0">
              <a:buNone/>
            </a:pPr>
            <a:r>
              <a:rPr lang="en-US" sz="4400" dirty="0" smtClean="0">
                <a:solidFill>
                  <a:schemeClr val="tx2"/>
                </a:solidFill>
              </a:rPr>
              <a:t>What are the three states of matter?</a:t>
            </a:r>
            <a:endParaRPr lang="en-US" sz="4400" dirty="0">
              <a:solidFill>
                <a:schemeClr val="tx2"/>
              </a:solidFill>
            </a:endParaRPr>
          </a:p>
          <a:p>
            <a:pPr marL="0" indent="0">
              <a:buNone/>
            </a:pPr>
            <a:r>
              <a:rPr lang="en-US" sz="4400" dirty="0">
                <a:solidFill>
                  <a:schemeClr val="tx2"/>
                </a:solidFill>
              </a:rPr>
              <a:t> </a:t>
            </a: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11</a:t>
            </a:r>
            <a:endParaRPr lang="en-US" sz="6000" dirty="0">
              <a:solidFill>
                <a:schemeClr val="tx2"/>
              </a:solidFill>
            </a:endParaRPr>
          </a:p>
        </p:txBody>
      </p:sp>
    </p:spTree>
    <p:extLst>
      <p:ext uri="{BB962C8B-B14F-4D97-AF65-F5344CB8AC3E}">
        <p14:creationId xmlns:p14="http://schemas.microsoft.com/office/powerpoint/2010/main" val="1113248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4495800"/>
            <a:ext cx="510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990600" y="2362200"/>
            <a:ext cx="8153400" cy="4495800"/>
          </a:xfrm>
        </p:spPr>
        <p:txBody>
          <a:bodyPr>
            <a:normAutofit/>
          </a:bodyPr>
          <a:lstStyle/>
          <a:p>
            <a:pPr marL="0" indent="0">
              <a:buNone/>
            </a:pPr>
            <a:r>
              <a:rPr lang="en-US" sz="4400" dirty="0" smtClean="0">
                <a:solidFill>
                  <a:schemeClr val="tx2"/>
                </a:solidFill>
              </a:rPr>
              <a:t>What are the three states of matter?</a:t>
            </a:r>
            <a:endParaRPr lang="en-US" sz="4400" dirty="0">
              <a:solidFill>
                <a:schemeClr val="tx2"/>
              </a:solidFill>
            </a:endParaRPr>
          </a:p>
          <a:p>
            <a:pPr marL="0" indent="0">
              <a:buNone/>
            </a:pPr>
            <a:r>
              <a:rPr lang="en-US" sz="4400" dirty="0">
                <a:solidFill>
                  <a:schemeClr val="tx2"/>
                </a:solidFill>
              </a:rPr>
              <a:t> </a:t>
            </a:r>
          </a:p>
          <a:p>
            <a:pPr marL="0" indent="0">
              <a:buNone/>
            </a:pPr>
            <a:r>
              <a:rPr lang="en-US" sz="4400" i="1" dirty="0" smtClean="0">
                <a:solidFill>
                  <a:schemeClr val="tx2"/>
                </a:solidFill>
              </a:rPr>
              <a:t>Solid</a:t>
            </a:r>
            <a:r>
              <a:rPr lang="en-US" sz="4400" i="1" dirty="0">
                <a:solidFill>
                  <a:schemeClr val="tx2"/>
                </a:solidFill>
              </a:rPr>
              <a:t>, Liquid </a:t>
            </a:r>
            <a:r>
              <a:rPr lang="en-US" sz="4400" i="1" dirty="0" smtClean="0">
                <a:solidFill>
                  <a:schemeClr val="tx2"/>
                </a:solidFill>
              </a:rPr>
              <a:t>and </a:t>
            </a:r>
            <a:r>
              <a:rPr lang="en-US" sz="4400" i="1" dirty="0">
                <a:solidFill>
                  <a:schemeClr val="tx2"/>
                </a:solidFill>
              </a:rPr>
              <a:t>Gas</a:t>
            </a:r>
            <a:endParaRPr lang="en-US" sz="4400" dirty="0">
              <a:solidFill>
                <a:schemeClr val="tx2"/>
              </a:solidFill>
            </a:endParaRPr>
          </a:p>
        </p:txBody>
      </p:sp>
    </p:spTree>
    <p:extLst>
      <p:ext uri="{BB962C8B-B14F-4D97-AF65-F5344CB8AC3E}">
        <p14:creationId xmlns:p14="http://schemas.microsoft.com/office/powerpoint/2010/main" val="4092382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153400" cy="990600"/>
          </a:xfrm>
        </p:spPr>
        <p:txBody>
          <a:bodyPr>
            <a:noAutofit/>
          </a:bodyPr>
          <a:lstStyle/>
          <a:p>
            <a:r>
              <a:rPr lang="en-US" sz="3600" dirty="0"/>
              <a:t>Which of the following is not a physical property?</a:t>
            </a:r>
          </a:p>
        </p:txBody>
      </p:sp>
      <p:sp>
        <p:nvSpPr>
          <p:cNvPr id="3" name="Content Placeholder 2"/>
          <p:cNvSpPr>
            <a:spLocks noGrp="1"/>
          </p:cNvSpPr>
          <p:nvPr>
            <p:ph sz="quarter" idx="1"/>
          </p:nvPr>
        </p:nvSpPr>
        <p:spPr>
          <a:xfrm>
            <a:off x="800100" y="1600200"/>
            <a:ext cx="8153400" cy="4495800"/>
          </a:xfrm>
        </p:spPr>
        <p:txBody>
          <a:bodyPr>
            <a:normAutofit/>
          </a:bodyPr>
          <a:lstStyle/>
          <a:p>
            <a:pPr marL="0" lvl="0" indent="0">
              <a:buNone/>
            </a:pPr>
            <a:r>
              <a:rPr lang="en-US" sz="4400" i="1" dirty="0" smtClean="0">
                <a:solidFill>
                  <a:schemeClr val="tx2"/>
                </a:solidFill>
              </a:rPr>
              <a:t>Temperature</a:t>
            </a:r>
            <a:endParaRPr lang="en-US" sz="4400" dirty="0">
              <a:solidFill>
                <a:schemeClr val="tx2"/>
              </a:solidFill>
            </a:endParaRPr>
          </a:p>
          <a:p>
            <a:pPr marL="0" lvl="0" indent="0">
              <a:buNone/>
            </a:pPr>
            <a:r>
              <a:rPr lang="en-US" sz="4400" i="1" dirty="0">
                <a:solidFill>
                  <a:schemeClr val="tx2"/>
                </a:solidFill>
              </a:rPr>
              <a:t> Ability to dissolve</a:t>
            </a:r>
            <a:endParaRPr lang="en-US" sz="4400" dirty="0">
              <a:solidFill>
                <a:schemeClr val="tx2"/>
              </a:solidFill>
            </a:endParaRPr>
          </a:p>
          <a:p>
            <a:pPr marL="0" lvl="0" indent="0">
              <a:buNone/>
            </a:pPr>
            <a:r>
              <a:rPr lang="en-US" sz="4400" i="1" dirty="0">
                <a:solidFill>
                  <a:schemeClr val="tx2"/>
                </a:solidFill>
              </a:rPr>
              <a:t>Color</a:t>
            </a:r>
            <a:endParaRPr lang="en-US" sz="4400" dirty="0">
              <a:solidFill>
                <a:schemeClr val="tx2"/>
              </a:solidFill>
            </a:endParaRPr>
          </a:p>
          <a:p>
            <a:pPr marL="0" indent="0">
              <a:buNone/>
            </a:pPr>
            <a:r>
              <a:rPr lang="en-US" sz="4400" i="1" dirty="0" smtClean="0">
                <a:solidFill>
                  <a:schemeClr val="tx2"/>
                </a:solidFill>
              </a:rPr>
              <a:t>Ability </a:t>
            </a:r>
            <a:r>
              <a:rPr lang="en-US" sz="4400" i="1" dirty="0">
                <a:solidFill>
                  <a:schemeClr val="tx2"/>
                </a:solidFill>
              </a:rPr>
              <a:t>to rust</a:t>
            </a:r>
            <a:endParaRPr lang="en-US" sz="4400" dirty="0">
              <a:solidFill>
                <a:schemeClr val="tx2"/>
              </a:solidFill>
            </a:endParaRPr>
          </a:p>
        </p:txBody>
      </p:sp>
      <p:sp>
        <p:nvSpPr>
          <p:cNvPr id="5" name="TextBox 4"/>
          <p:cNvSpPr txBox="1"/>
          <p:nvPr/>
        </p:nvSpPr>
        <p:spPr>
          <a:xfrm>
            <a:off x="0" y="134679"/>
            <a:ext cx="1143000" cy="1015663"/>
          </a:xfrm>
          <a:prstGeom prst="rect">
            <a:avLst/>
          </a:prstGeom>
          <a:noFill/>
        </p:spPr>
        <p:txBody>
          <a:bodyPr wrap="square" rtlCol="0">
            <a:spAutoFit/>
          </a:bodyPr>
          <a:lstStyle/>
          <a:p>
            <a:r>
              <a:rPr lang="en-US" sz="6000" dirty="0" smtClean="0">
                <a:solidFill>
                  <a:schemeClr val="tx2"/>
                </a:solidFill>
              </a:rPr>
              <a:t>12</a:t>
            </a:r>
            <a:endParaRPr lang="en-US" sz="6000" dirty="0">
              <a:solidFill>
                <a:schemeClr val="tx2"/>
              </a:solidFill>
            </a:endParaRPr>
          </a:p>
        </p:txBody>
      </p:sp>
    </p:spTree>
    <p:extLst>
      <p:ext uri="{BB962C8B-B14F-4D97-AF65-F5344CB8AC3E}">
        <p14:creationId xmlns:p14="http://schemas.microsoft.com/office/powerpoint/2010/main" val="4119769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is not a physical property?</a:t>
            </a:r>
          </a:p>
        </p:txBody>
      </p:sp>
      <p:sp>
        <p:nvSpPr>
          <p:cNvPr id="4" name="Rectangle 3"/>
          <p:cNvSpPr/>
          <p:nvPr/>
        </p:nvSpPr>
        <p:spPr>
          <a:xfrm>
            <a:off x="685800" y="4038600"/>
            <a:ext cx="304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lvl="0" indent="0">
              <a:buNone/>
            </a:pPr>
            <a:r>
              <a:rPr lang="en-US" sz="4400" i="1" dirty="0" smtClean="0">
                <a:solidFill>
                  <a:schemeClr val="tx2"/>
                </a:solidFill>
              </a:rPr>
              <a:t>Temperature</a:t>
            </a:r>
            <a:endParaRPr lang="en-US" sz="4400" dirty="0">
              <a:solidFill>
                <a:schemeClr val="tx2"/>
              </a:solidFill>
            </a:endParaRPr>
          </a:p>
          <a:p>
            <a:pPr marL="0" lvl="0" indent="0">
              <a:buNone/>
            </a:pPr>
            <a:r>
              <a:rPr lang="en-US" sz="4400" i="1" dirty="0">
                <a:solidFill>
                  <a:schemeClr val="tx2"/>
                </a:solidFill>
              </a:rPr>
              <a:t> Ability to dissolve</a:t>
            </a:r>
            <a:endParaRPr lang="en-US" sz="4400" dirty="0">
              <a:solidFill>
                <a:schemeClr val="tx2"/>
              </a:solidFill>
            </a:endParaRPr>
          </a:p>
          <a:p>
            <a:pPr marL="0" lvl="0" indent="0">
              <a:buNone/>
            </a:pPr>
            <a:r>
              <a:rPr lang="en-US" sz="4400" i="1" dirty="0">
                <a:solidFill>
                  <a:schemeClr val="tx2"/>
                </a:solidFill>
              </a:rPr>
              <a:t>Color</a:t>
            </a:r>
            <a:endParaRPr lang="en-US" sz="4400" dirty="0">
              <a:solidFill>
                <a:schemeClr val="tx2"/>
              </a:solidFill>
            </a:endParaRPr>
          </a:p>
          <a:p>
            <a:pPr marL="0" indent="0">
              <a:buNone/>
            </a:pPr>
            <a:r>
              <a:rPr lang="en-US" sz="4400" i="1" dirty="0" smtClean="0">
                <a:solidFill>
                  <a:schemeClr val="tx2"/>
                </a:solidFill>
              </a:rPr>
              <a:t>Ability </a:t>
            </a:r>
            <a:r>
              <a:rPr lang="en-US" sz="4400" i="1" dirty="0">
                <a:solidFill>
                  <a:schemeClr val="tx2"/>
                </a:solidFill>
              </a:rPr>
              <a:t>to rust</a:t>
            </a:r>
            <a:endParaRPr lang="en-US" sz="4400" dirty="0">
              <a:solidFill>
                <a:schemeClr val="tx2"/>
              </a:solidFill>
            </a:endParaRPr>
          </a:p>
        </p:txBody>
      </p:sp>
      <mc:AlternateContent xmlns:mc="http://schemas.openxmlformats.org/markup-compatibility/2006" xmlns:a14="http://schemas.microsoft.com/office/drawing/2010/main">
        <mc:Choice Requires="a14">
          <p:sp>
            <p:nvSpPr>
              <p:cNvPr id="5" name="TextBox 4"/>
              <p:cNvSpPr txBox="1"/>
              <p:nvPr/>
            </p:nvSpPr>
            <p:spPr>
              <a:xfrm>
                <a:off x="838200" y="5181600"/>
                <a:ext cx="6400800" cy="1384995"/>
              </a:xfrm>
              <a:prstGeom prst="rect">
                <a:avLst/>
              </a:prstGeom>
              <a:noFill/>
            </p:spPr>
            <p:txBody>
              <a:bodyPr wrap="square" rtlCol="0">
                <a:spAutoFit/>
              </a:bodyPr>
              <a:lstStyle/>
              <a:p>
                <a:r>
                  <a:rPr lang="en-US" sz="2800" b="1" i="1" dirty="0" smtClean="0">
                    <a:solidFill>
                      <a:schemeClr val="accent2">
                        <a:lumMod val="75000"/>
                      </a:schemeClr>
                    </a:solidFill>
                  </a:rPr>
                  <a:t>In order to see rust, a change in the composition of the original material must occur.  Rust:   </a:t>
                </a:r>
                <a14:m>
                  <m:oMath xmlns:m="http://schemas.openxmlformats.org/officeDocument/2006/math">
                    <m:r>
                      <a:rPr lang="en-US" sz="2800" b="1" i="1" smtClean="0">
                        <a:solidFill>
                          <a:schemeClr val="accent2">
                            <a:lumMod val="75000"/>
                          </a:schemeClr>
                        </a:solidFill>
                        <a:latin typeface="Cambria Math"/>
                      </a:rPr>
                      <m:t>𝟐</m:t>
                    </m:r>
                    <m:r>
                      <a:rPr lang="en-US" sz="2800" b="1" i="1" smtClean="0">
                        <a:solidFill>
                          <a:schemeClr val="accent2">
                            <a:lumMod val="75000"/>
                          </a:schemeClr>
                        </a:solidFill>
                        <a:latin typeface="Cambria Math"/>
                      </a:rPr>
                      <m:t>𝑭𝒆</m:t>
                    </m:r>
                    <m:r>
                      <a:rPr lang="en-US" sz="2800" b="1" i="1" smtClean="0">
                        <a:solidFill>
                          <a:schemeClr val="accent2">
                            <a:lumMod val="75000"/>
                          </a:schemeClr>
                        </a:solidFill>
                        <a:latin typeface="Cambria Math"/>
                      </a:rPr>
                      <m:t>+</m:t>
                    </m:r>
                    <m:sSub>
                      <m:sSubPr>
                        <m:ctrlPr>
                          <a:rPr lang="en-US" sz="2800" b="1" i="1" smtClean="0">
                            <a:solidFill>
                              <a:schemeClr val="accent2">
                                <a:lumMod val="75000"/>
                              </a:schemeClr>
                            </a:solidFill>
                            <a:latin typeface="Cambria Math"/>
                          </a:rPr>
                        </m:ctrlPr>
                      </m:sSubPr>
                      <m:e>
                        <m:r>
                          <a:rPr lang="en-US" sz="2800" b="1" i="1" smtClean="0">
                            <a:solidFill>
                              <a:schemeClr val="accent2">
                                <a:lumMod val="75000"/>
                              </a:schemeClr>
                            </a:solidFill>
                            <a:latin typeface="Cambria Math"/>
                          </a:rPr>
                          <m:t>𝑶</m:t>
                        </m:r>
                      </m:e>
                      <m:sub>
                        <m:r>
                          <a:rPr lang="en-US" sz="2800" b="1" i="1" smtClean="0">
                            <a:solidFill>
                              <a:schemeClr val="accent2">
                                <a:lumMod val="75000"/>
                              </a:schemeClr>
                            </a:solidFill>
                            <a:latin typeface="Cambria Math"/>
                          </a:rPr>
                          <m:t>𝟐</m:t>
                        </m:r>
                      </m:sub>
                    </m:sSub>
                    <m:r>
                      <a:rPr lang="en-US" sz="2800" b="1" i="1" smtClean="0">
                        <a:solidFill>
                          <a:schemeClr val="accent2">
                            <a:lumMod val="75000"/>
                          </a:schemeClr>
                        </a:solidFill>
                        <a:latin typeface="Cambria Math"/>
                        <a:ea typeface="Cambria Math"/>
                      </a:rPr>
                      <m:t>→</m:t>
                    </m:r>
                    <m:r>
                      <a:rPr lang="en-US" sz="2800" b="1" i="1">
                        <a:solidFill>
                          <a:schemeClr val="accent2">
                            <a:lumMod val="75000"/>
                          </a:schemeClr>
                        </a:solidFill>
                        <a:latin typeface="Cambria Math"/>
                      </a:rPr>
                      <m:t>𝑭𝒆</m:t>
                    </m:r>
                  </m:oMath>
                </a14:m>
                <a:r>
                  <a:rPr lang="en-US" sz="2800" b="1" i="1" dirty="0" smtClean="0">
                    <a:solidFill>
                      <a:schemeClr val="accent2">
                        <a:lumMod val="75000"/>
                      </a:schemeClr>
                    </a:solidFill>
                  </a:rPr>
                  <a:t>O</a:t>
                </a:r>
                <a:endParaRPr lang="en-US" sz="2800" b="1" i="1" dirty="0">
                  <a:solidFill>
                    <a:schemeClr val="accent2">
                      <a:lumMod val="75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38200" y="5181600"/>
                <a:ext cx="6400800" cy="1384995"/>
              </a:xfrm>
              <a:prstGeom prst="rect">
                <a:avLst/>
              </a:prstGeom>
              <a:blipFill rotWithShape="1">
                <a:blip r:embed="rId2"/>
                <a:stretch>
                  <a:fillRect l="-2000" t="-4405" b="-11454"/>
                </a:stretch>
              </a:blipFill>
            </p:spPr>
            <p:txBody>
              <a:bodyPr/>
              <a:lstStyle/>
              <a:p>
                <a:r>
                  <a:rPr lang="en-US">
                    <a:noFill/>
                  </a:rPr>
                  <a:t> </a:t>
                </a:r>
              </a:p>
            </p:txBody>
          </p:sp>
        </mc:Fallback>
      </mc:AlternateContent>
    </p:spTree>
    <p:extLst>
      <p:ext uri="{BB962C8B-B14F-4D97-AF65-F5344CB8AC3E}">
        <p14:creationId xmlns:p14="http://schemas.microsoft.com/office/powerpoint/2010/main" val="41903771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153400" cy="990600"/>
          </a:xfrm>
        </p:spPr>
        <p:txBody>
          <a:bodyPr>
            <a:noAutofit/>
          </a:bodyPr>
          <a:lstStyle/>
          <a:p>
            <a:r>
              <a:rPr lang="en-US" sz="3600" dirty="0"/>
              <a:t>Which of the following has definite volume and an indefinite shape?</a:t>
            </a:r>
          </a:p>
        </p:txBody>
      </p:sp>
      <p:sp>
        <p:nvSpPr>
          <p:cNvPr id="3" name="Content Placeholder 2"/>
          <p:cNvSpPr>
            <a:spLocks noGrp="1"/>
          </p:cNvSpPr>
          <p:nvPr>
            <p:ph sz="quarter" idx="1"/>
          </p:nvPr>
        </p:nvSpPr>
        <p:spPr>
          <a:xfrm>
            <a:off x="990600" y="1638300"/>
            <a:ext cx="8153400" cy="4495800"/>
          </a:xfrm>
        </p:spPr>
        <p:txBody>
          <a:bodyPr>
            <a:normAutofit/>
          </a:bodyPr>
          <a:lstStyle/>
          <a:p>
            <a:pPr marL="0" indent="0">
              <a:buNone/>
            </a:pPr>
            <a:r>
              <a:rPr lang="en-US" sz="4400" i="1" dirty="0">
                <a:solidFill>
                  <a:schemeClr val="tx2"/>
                </a:solidFill>
              </a:rPr>
              <a:t>Solid</a:t>
            </a:r>
          </a:p>
          <a:p>
            <a:pPr marL="0" indent="0">
              <a:buNone/>
            </a:pPr>
            <a:r>
              <a:rPr lang="en-US" sz="4400" i="1" dirty="0">
                <a:solidFill>
                  <a:schemeClr val="tx2"/>
                </a:solidFill>
              </a:rPr>
              <a:t>Liquid</a:t>
            </a:r>
          </a:p>
          <a:p>
            <a:pPr marL="0" indent="0">
              <a:buNone/>
            </a:pPr>
            <a:r>
              <a:rPr lang="en-US" sz="4400" i="1" dirty="0">
                <a:solidFill>
                  <a:schemeClr val="tx2"/>
                </a:solidFill>
              </a:rPr>
              <a:t>Gas</a:t>
            </a:r>
          </a:p>
        </p:txBody>
      </p:sp>
      <p:sp>
        <p:nvSpPr>
          <p:cNvPr id="5" name="TextBox 4"/>
          <p:cNvSpPr txBox="1"/>
          <p:nvPr/>
        </p:nvSpPr>
        <p:spPr>
          <a:xfrm>
            <a:off x="76200" y="134679"/>
            <a:ext cx="1143000" cy="1015663"/>
          </a:xfrm>
          <a:prstGeom prst="rect">
            <a:avLst/>
          </a:prstGeom>
          <a:noFill/>
        </p:spPr>
        <p:txBody>
          <a:bodyPr wrap="square" rtlCol="0">
            <a:spAutoFit/>
          </a:bodyPr>
          <a:lstStyle/>
          <a:p>
            <a:r>
              <a:rPr lang="en-US" sz="6000" dirty="0" smtClean="0">
                <a:solidFill>
                  <a:schemeClr val="tx2"/>
                </a:solidFill>
              </a:rPr>
              <a:t>13</a:t>
            </a:r>
            <a:endParaRPr lang="en-US" sz="6000" dirty="0">
              <a:solidFill>
                <a:schemeClr val="tx2"/>
              </a:solidFill>
            </a:endParaRPr>
          </a:p>
        </p:txBody>
      </p:sp>
    </p:spTree>
    <p:extLst>
      <p:ext uri="{BB962C8B-B14F-4D97-AF65-F5344CB8AC3E}">
        <p14:creationId xmlns:p14="http://schemas.microsoft.com/office/powerpoint/2010/main" val="11191534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a:t>
            </a:r>
            <a:r>
              <a:rPr lang="en-US" sz="3600" dirty="0" smtClean="0"/>
              <a:t>has definite volume and an indefinite shape?</a:t>
            </a:r>
            <a:endParaRPr lang="en-US" sz="3600" dirty="0"/>
          </a:p>
        </p:txBody>
      </p:sp>
      <p:sp>
        <p:nvSpPr>
          <p:cNvPr id="4" name="Rectangle 3"/>
          <p:cNvSpPr/>
          <p:nvPr/>
        </p:nvSpPr>
        <p:spPr>
          <a:xfrm>
            <a:off x="533400" y="2438400"/>
            <a:ext cx="1600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indent="0">
              <a:buNone/>
            </a:pPr>
            <a:r>
              <a:rPr lang="en-US" sz="4400" i="1" dirty="0" smtClean="0">
                <a:solidFill>
                  <a:schemeClr val="tx2"/>
                </a:solidFill>
              </a:rPr>
              <a:t>Solid</a:t>
            </a:r>
          </a:p>
          <a:p>
            <a:pPr marL="0" indent="0">
              <a:buNone/>
            </a:pPr>
            <a:r>
              <a:rPr lang="en-US" sz="4400" i="1" dirty="0" smtClean="0">
                <a:solidFill>
                  <a:schemeClr val="tx2"/>
                </a:solidFill>
              </a:rPr>
              <a:t>Liquid</a:t>
            </a:r>
          </a:p>
          <a:p>
            <a:pPr marL="0" indent="0">
              <a:buNone/>
            </a:pPr>
            <a:r>
              <a:rPr lang="en-US" sz="4400" i="1" dirty="0" smtClean="0">
                <a:solidFill>
                  <a:schemeClr val="tx2"/>
                </a:solidFill>
              </a:rPr>
              <a:t>Gas</a:t>
            </a:r>
            <a:endParaRPr lang="en-US" sz="4400" i="1" dirty="0">
              <a:solidFill>
                <a:schemeClr val="tx2"/>
              </a:solidFill>
            </a:endParaRPr>
          </a:p>
        </p:txBody>
      </p:sp>
      <mc:AlternateContent xmlns:mc="http://schemas.openxmlformats.org/markup-compatibility/2006" xmlns:a14="http://schemas.microsoft.com/office/drawing/2010/main">
        <mc:Choice Requires="a14">
          <p:sp>
            <p:nvSpPr>
              <p:cNvPr id="5" name="Rectangle 4"/>
              <p:cNvSpPr/>
              <p:nvPr/>
            </p:nvSpPr>
            <p:spPr>
              <a:xfrm>
                <a:off x="2438400" y="1828800"/>
                <a:ext cx="433323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𝑫𝒆𝒇𝒊𝒏𝒊𝒕𝒆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𝒔𝒉𝒂𝒑𝒆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𝒂𝒏𝒅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𝒅𝒆𝒇𝒊𝒏𝒊𝒕𝒆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𝒗𝒐𝒍𝒖𝒎𝒆</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2438400" y="1828800"/>
                <a:ext cx="4333238" cy="369332"/>
              </a:xfrm>
              <a:prstGeom prst="rect">
                <a:avLst/>
              </a:prstGeom>
              <a:blipFill rotWithShape="1">
                <a:blip r:embed="rId2"/>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2461437" y="2596634"/>
                <a:ext cx="455926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𝑰𝒏𝒅𝒆𝒇𝒊𝒏𝒊𝒕𝒆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𝒔𝒉𝒂𝒑𝒆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𝒂𝒏𝒅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𝒅𝒆𝒇𝒊𝒏𝒊𝒕𝒆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𝒗𝒐𝒍𝒖𝒎𝒆</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461437" y="2596634"/>
                <a:ext cx="4559261" cy="369332"/>
              </a:xfrm>
              <a:prstGeom prst="rect">
                <a:avLst/>
              </a:prstGeom>
              <a:blipFill rotWithShape="1">
                <a:blip r:embed="rId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484474" y="3352800"/>
                <a:ext cx="479330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𝑰𝒏𝒅𝒆𝒇𝒊𝒏𝒊𝒕𝒆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𝒔𝒉𝒂𝒑𝒆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𝒂𝒏𝒅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𝒊𝒏𝒅𝒆𝒇𝒊𝒏𝒊𝒕𝒆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𝒗𝒐𝒍𝒖𝒎𝒆</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484474" y="3352800"/>
                <a:ext cx="4793300" cy="369332"/>
              </a:xfrm>
              <a:prstGeom prst="rect">
                <a:avLst/>
              </a:prstGeom>
              <a:blipFill rotWithShape="1">
                <a:blip r:embed="rId4"/>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28818469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600200"/>
            <a:ext cx="8153400" cy="4495800"/>
          </a:xfrm>
        </p:spPr>
        <p:txBody>
          <a:bodyPr/>
          <a:lstStyle/>
          <a:p>
            <a:pPr marL="0" indent="0">
              <a:buNone/>
            </a:pPr>
            <a:r>
              <a:rPr lang="en-US" sz="4000" dirty="0">
                <a:solidFill>
                  <a:schemeClr val="tx2"/>
                </a:solidFill>
              </a:rPr>
              <a:t>Which of the following types of matter can be separated by physical change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4000" i="1" dirty="0" smtClean="0">
                <a:solidFill>
                  <a:schemeClr val="tx2"/>
                </a:solidFill>
              </a:rPr>
              <a:t>Elements</a:t>
            </a:r>
            <a:endParaRPr lang="en-US" sz="4000" dirty="0">
              <a:solidFill>
                <a:schemeClr val="tx2"/>
              </a:solidFill>
            </a:endParaRPr>
          </a:p>
          <a:p>
            <a:pPr marL="0" indent="0">
              <a:buNone/>
            </a:pPr>
            <a:r>
              <a:rPr lang="en-US" sz="4000" i="1" dirty="0" smtClean="0">
                <a:solidFill>
                  <a:schemeClr val="tx2"/>
                </a:solidFill>
              </a:rPr>
              <a:t>Compounds</a:t>
            </a:r>
            <a:endParaRPr lang="en-US" sz="4000" dirty="0">
              <a:solidFill>
                <a:schemeClr val="tx2"/>
              </a:solidFill>
            </a:endParaRPr>
          </a:p>
          <a:p>
            <a:pPr marL="0" indent="0">
              <a:buNone/>
            </a:pPr>
            <a:r>
              <a:rPr lang="en-US" sz="4000" i="1" dirty="0" smtClean="0">
                <a:solidFill>
                  <a:schemeClr val="tx2"/>
                </a:solidFill>
              </a:rPr>
              <a:t>Mixtures</a:t>
            </a:r>
            <a:endParaRPr lang="en-US" sz="4000" dirty="0">
              <a:solidFill>
                <a:schemeClr val="tx2"/>
              </a:solidFill>
            </a:endParaRPr>
          </a:p>
          <a:p>
            <a:pPr marL="0" indent="0">
              <a:buNone/>
            </a:pPr>
            <a:endParaRPr lang="en-US" dirty="0"/>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14</a:t>
            </a:r>
            <a:endParaRPr lang="en-US" sz="6000" dirty="0">
              <a:solidFill>
                <a:schemeClr val="tx2"/>
              </a:solidFill>
            </a:endParaRPr>
          </a:p>
        </p:txBody>
      </p:sp>
    </p:spTree>
    <p:extLst>
      <p:ext uri="{BB962C8B-B14F-4D97-AF65-F5344CB8AC3E}">
        <p14:creationId xmlns:p14="http://schemas.microsoft.com/office/powerpoint/2010/main" val="882746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85800" y="5029200"/>
            <a:ext cx="2057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dirty="0">
                <a:solidFill>
                  <a:schemeClr val="tx2"/>
                </a:solidFill>
              </a:rPr>
              <a:t>Which of the following types of matter can be separated by physical change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4000" i="1" dirty="0" smtClean="0">
                <a:solidFill>
                  <a:schemeClr val="tx2"/>
                </a:solidFill>
              </a:rPr>
              <a:t>Elements</a:t>
            </a:r>
            <a:endParaRPr lang="en-US" sz="4000" dirty="0">
              <a:solidFill>
                <a:schemeClr val="tx2"/>
              </a:solidFill>
            </a:endParaRPr>
          </a:p>
          <a:p>
            <a:pPr marL="0" indent="0">
              <a:buNone/>
            </a:pPr>
            <a:r>
              <a:rPr lang="en-US" sz="4000" i="1" dirty="0" smtClean="0">
                <a:solidFill>
                  <a:schemeClr val="tx2"/>
                </a:solidFill>
              </a:rPr>
              <a:t>Compounds</a:t>
            </a:r>
            <a:endParaRPr lang="en-US" sz="4000" dirty="0">
              <a:solidFill>
                <a:schemeClr val="tx2"/>
              </a:solidFill>
            </a:endParaRPr>
          </a:p>
          <a:p>
            <a:pPr marL="0" indent="0">
              <a:buNone/>
            </a:pPr>
            <a:r>
              <a:rPr lang="en-US" sz="4000" i="1" dirty="0" smtClean="0">
                <a:solidFill>
                  <a:schemeClr val="tx2"/>
                </a:solidFill>
              </a:rPr>
              <a:t>Mixtures</a:t>
            </a:r>
            <a:endParaRPr lang="en-US" sz="4000" dirty="0">
              <a:solidFill>
                <a:schemeClr val="tx2"/>
              </a:solidFill>
            </a:endParaRPr>
          </a:p>
          <a:p>
            <a:pPr marL="0" indent="0">
              <a:buNone/>
            </a:pPr>
            <a:endParaRPr lang="en-US" dirty="0"/>
          </a:p>
        </p:txBody>
      </p:sp>
      <mc:AlternateContent xmlns:mc="http://schemas.openxmlformats.org/markup-compatibility/2006" xmlns:a14="http://schemas.microsoft.com/office/drawing/2010/main">
        <mc:Choice Requires="a14">
          <p:sp>
            <p:nvSpPr>
              <p:cNvPr id="5" name="Rectangle 4"/>
              <p:cNvSpPr/>
              <p:nvPr/>
            </p:nvSpPr>
            <p:spPr>
              <a:xfrm>
                <a:off x="3276600" y="4495800"/>
                <a:ext cx="526778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𝑴𝒖𝒔𝒕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𝒃𝒆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𝒔𝒆𝒑𝒂𝒓𝒂𝒕𝒆𝒅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𝒄𝒉𝒆𝒎𝒊𝒄𝒂𝒍𝒍𝒚</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𝒊𝒏𝒕𝒐</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𝒆𝒍𝒆𝒎𝒆𝒏𝒕𝒔</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276600" y="4495800"/>
                <a:ext cx="5267789" cy="369332"/>
              </a:xfrm>
              <a:prstGeom prst="rect">
                <a:avLst/>
              </a:prstGeom>
              <a:blipFill rotWithShape="1">
                <a:blip r:embed="rId2"/>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2743200" y="3810000"/>
                <a:ext cx="610295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𝑵𝒐𝒕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𝒔𝒆𝒑𝒂𝒓𝒂𝒕𝒆𝒅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𝑻𝒉𝒆𝒚</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𝒂𝒓𝒆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𝒔𝒎𝒂𝒍𝒍𝒆𝒔𝒕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𝒖𝒏𝒊𝒕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𝒎𝒂𝒕𝒕𝒆𝒓</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743200" y="3810000"/>
                <a:ext cx="6102953" cy="369332"/>
              </a:xfrm>
              <a:prstGeom prst="rect">
                <a:avLst/>
              </a:prstGeom>
              <a:blipFill rotWithShape="1">
                <a:blip r:embed="rId3"/>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2187290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990600"/>
          </a:xfrm>
        </p:spPr>
        <p:txBody>
          <a:bodyPr>
            <a:normAutofit fontScale="90000"/>
          </a:bodyPr>
          <a:lstStyle/>
          <a:p>
            <a:r>
              <a:rPr lang="en-US" dirty="0"/>
              <a:t>A solution is another name for:</a:t>
            </a:r>
            <a:br>
              <a:rPr lang="en-US" dirty="0"/>
            </a:br>
            <a:endParaRPr lang="en-US" dirty="0"/>
          </a:p>
        </p:txBody>
      </p:sp>
      <p:sp>
        <p:nvSpPr>
          <p:cNvPr id="3" name="Content Placeholder 2"/>
          <p:cNvSpPr>
            <a:spLocks noGrp="1"/>
          </p:cNvSpPr>
          <p:nvPr>
            <p:ph sz="quarter" idx="1"/>
          </p:nvPr>
        </p:nvSpPr>
        <p:spPr>
          <a:xfrm>
            <a:off x="1905000" y="1600200"/>
            <a:ext cx="6477000" cy="4495800"/>
          </a:xfrm>
          <a:noFill/>
        </p:spPr>
        <p:txBody>
          <a:bodyPr>
            <a:normAutofit/>
          </a:bodyPr>
          <a:lstStyle/>
          <a:p>
            <a:pPr marL="0" indent="0">
              <a:buNone/>
            </a:pPr>
            <a:r>
              <a:rPr lang="en-US" sz="4400" i="1" dirty="0">
                <a:solidFill>
                  <a:schemeClr val="tx2"/>
                </a:solidFill>
              </a:rPr>
              <a:t>element</a:t>
            </a:r>
            <a:endParaRPr lang="en-US" sz="4400" dirty="0">
              <a:solidFill>
                <a:schemeClr val="tx2"/>
              </a:solidFill>
            </a:endParaRPr>
          </a:p>
          <a:p>
            <a:pPr marL="0" indent="0">
              <a:buNone/>
            </a:pPr>
            <a:r>
              <a:rPr lang="en-US" sz="4400" i="1" dirty="0" smtClean="0">
                <a:solidFill>
                  <a:schemeClr val="tx2"/>
                </a:solidFill>
              </a:rPr>
              <a:t>compound</a:t>
            </a:r>
            <a:endParaRPr lang="en-US" sz="4400" dirty="0">
              <a:solidFill>
                <a:schemeClr val="tx2"/>
              </a:solidFill>
            </a:endParaRPr>
          </a:p>
          <a:p>
            <a:pPr marL="0" indent="0">
              <a:buNone/>
            </a:pPr>
            <a:r>
              <a:rPr lang="en-US" sz="4400" i="1" dirty="0" smtClean="0">
                <a:solidFill>
                  <a:schemeClr val="tx2"/>
                </a:solidFill>
              </a:rPr>
              <a:t>homogeneous </a:t>
            </a:r>
            <a:r>
              <a:rPr lang="en-US" sz="4400" i="1" dirty="0">
                <a:solidFill>
                  <a:schemeClr val="tx2"/>
                </a:solidFill>
              </a:rPr>
              <a:t>mixture</a:t>
            </a:r>
            <a:endParaRPr lang="en-US" sz="4400" dirty="0">
              <a:solidFill>
                <a:schemeClr val="tx2"/>
              </a:solidFill>
            </a:endParaRPr>
          </a:p>
          <a:p>
            <a:pPr marL="0" indent="0">
              <a:buNone/>
            </a:pPr>
            <a:r>
              <a:rPr lang="en-US" sz="4400" i="1" dirty="0" smtClean="0">
                <a:solidFill>
                  <a:schemeClr val="tx2"/>
                </a:solidFill>
              </a:rPr>
              <a:t>heterogeneous </a:t>
            </a:r>
            <a:r>
              <a:rPr lang="en-US" sz="4400" i="1" dirty="0">
                <a:solidFill>
                  <a:schemeClr val="tx2"/>
                </a:solidFill>
              </a:rPr>
              <a:t>mixture</a:t>
            </a:r>
            <a:endParaRPr lang="en-US" sz="44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15</a:t>
            </a:r>
            <a:endParaRPr lang="en-US" sz="6000" dirty="0">
              <a:solidFill>
                <a:schemeClr val="tx2"/>
              </a:solidFill>
            </a:endParaRPr>
          </a:p>
        </p:txBody>
      </p:sp>
    </p:spTree>
    <p:extLst>
      <p:ext uri="{BB962C8B-B14F-4D97-AF65-F5344CB8AC3E}">
        <p14:creationId xmlns:p14="http://schemas.microsoft.com/office/powerpoint/2010/main" val="1660593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12652"/>
            <a:ext cx="7575698" cy="990600"/>
          </a:xfrm>
        </p:spPr>
        <p:txBody>
          <a:bodyPr>
            <a:noAutofit/>
          </a:bodyPr>
          <a:lstStyle/>
          <a:p>
            <a:r>
              <a:rPr lang="en-US" sz="3600" dirty="0"/>
              <a:t>Which of the following would not be considered matter:</a:t>
            </a:r>
          </a:p>
        </p:txBody>
      </p:sp>
      <p:sp>
        <p:nvSpPr>
          <p:cNvPr id="3" name="Content Placeholder 2"/>
          <p:cNvSpPr>
            <a:spLocks noGrp="1"/>
          </p:cNvSpPr>
          <p:nvPr>
            <p:ph sz="quarter" idx="1"/>
          </p:nvPr>
        </p:nvSpPr>
        <p:spPr>
          <a:xfrm>
            <a:off x="1600200" y="1676400"/>
            <a:ext cx="6517758" cy="4495800"/>
          </a:xfrm>
        </p:spPr>
        <p:txBody>
          <a:bodyPr>
            <a:normAutofit/>
          </a:bodyPr>
          <a:lstStyle/>
          <a:p>
            <a:pPr marL="0" indent="0">
              <a:buNone/>
            </a:pPr>
            <a:r>
              <a:rPr lang="en-US" sz="5400" i="1" dirty="0">
                <a:solidFill>
                  <a:schemeClr val="tx2"/>
                </a:solidFill>
              </a:rPr>
              <a:t>A.  atoms  </a:t>
            </a:r>
            <a:endParaRPr lang="en-US" sz="5400" dirty="0">
              <a:solidFill>
                <a:schemeClr val="tx2"/>
              </a:solidFill>
            </a:endParaRPr>
          </a:p>
          <a:p>
            <a:pPr marL="0" indent="0">
              <a:buNone/>
            </a:pPr>
            <a:r>
              <a:rPr lang="en-US" sz="5400" i="1" dirty="0">
                <a:solidFill>
                  <a:schemeClr val="tx2"/>
                </a:solidFill>
              </a:rPr>
              <a:t>B.  heat  </a:t>
            </a:r>
            <a:endParaRPr lang="en-US" sz="5400" dirty="0">
              <a:solidFill>
                <a:schemeClr val="tx2"/>
              </a:solidFill>
            </a:endParaRPr>
          </a:p>
          <a:p>
            <a:pPr marL="0" indent="0">
              <a:buNone/>
            </a:pPr>
            <a:r>
              <a:rPr lang="en-US" sz="5400" i="1" dirty="0">
                <a:solidFill>
                  <a:schemeClr val="tx2"/>
                </a:solidFill>
              </a:rPr>
              <a:t>C.  alloys</a:t>
            </a:r>
            <a:endParaRPr lang="en-US" sz="5400" dirty="0">
              <a:solidFill>
                <a:schemeClr val="tx2"/>
              </a:solidFill>
            </a:endParaRPr>
          </a:p>
          <a:p>
            <a:pPr marL="0" indent="0">
              <a:buNone/>
            </a:pPr>
            <a:r>
              <a:rPr lang="en-US" sz="5400" i="1" dirty="0">
                <a:solidFill>
                  <a:schemeClr val="tx2"/>
                </a:solidFill>
              </a:rPr>
              <a:t>D.  pudding</a:t>
            </a:r>
            <a:endParaRPr lang="en-US" sz="5400" dirty="0">
              <a:solidFill>
                <a:schemeClr val="tx2"/>
              </a:solidFill>
            </a:endParaRPr>
          </a:p>
        </p:txBody>
      </p:sp>
      <p:sp>
        <p:nvSpPr>
          <p:cNvPr id="6" name="TextBox 5"/>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2</a:t>
            </a:r>
            <a:endParaRPr lang="en-US" sz="6000" dirty="0">
              <a:solidFill>
                <a:schemeClr val="tx2"/>
              </a:solidFill>
            </a:endParaRPr>
          </a:p>
        </p:txBody>
      </p:sp>
    </p:spTree>
    <p:extLst>
      <p:ext uri="{BB962C8B-B14F-4D97-AF65-F5344CB8AC3E}">
        <p14:creationId xmlns:p14="http://schemas.microsoft.com/office/powerpoint/2010/main" val="36722627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solution is another name for:</a:t>
            </a:r>
            <a:br>
              <a:rPr lang="en-US" dirty="0"/>
            </a:br>
            <a:endParaRPr lang="en-US" dirty="0"/>
          </a:p>
        </p:txBody>
      </p:sp>
      <p:sp>
        <p:nvSpPr>
          <p:cNvPr id="4" name="Rectangle 3"/>
          <p:cNvSpPr/>
          <p:nvPr/>
        </p:nvSpPr>
        <p:spPr>
          <a:xfrm>
            <a:off x="609600" y="3124200"/>
            <a:ext cx="472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noFill/>
        </p:spPr>
        <p:txBody>
          <a:bodyPr>
            <a:normAutofit/>
          </a:bodyPr>
          <a:lstStyle/>
          <a:p>
            <a:pPr marL="0" indent="0">
              <a:buNone/>
            </a:pPr>
            <a:r>
              <a:rPr lang="en-US" sz="4000" i="1" dirty="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p:txBody>
      </p:sp>
    </p:spTree>
    <p:extLst>
      <p:ext uri="{BB962C8B-B14F-4D97-AF65-F5344CB8AC3E}">
        <p14:creationId xmlns:p14="http://schemas.microsoft.com/office/powerpoint/2010/main" val="35396931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8153400" cy="990600"/>
          </a:xfrm>
        </p:spPr>
        <p:txBody>
          <a:bodyPr>
            <a:normAutofit fontScale="90000"/>
          </a:bodyPr>
          <a:lstStyle/>
          <a:p>
            <a:r>
              <a:rPr lang="en-US" dirty="0"/>
              <a:t> What type of matter is oxygen (O</a:t>
            </a:r>
            <a:r>
              <a:rPr lang="en-US" baseline="-25000" dirty="0"/>
              <a:t>2</a:t>
            </a:r>
            <a:r>
              <a:rPr lang="en-US" dirty="0"/>
              <a:t>)?</a:t>
            </a:r>
          </a:p>
        </p:txBody>
      </p:sp>
      <p:sp>
        <p:nvSpPr>
          <p:cNvPr id="3" name="Content Placeholder 2"/>
          <p:cNvSpPr>
            <a:spLocks noGrp="1"/>
          </p:cNvSpPr>
          <p:nvPr>
            <p:ph sz="quarter" idx="1"/>
          </p:nvPr>
        </p:nvSpPr>
        <p:spPr>
          <a:xfrm>
            <a:off x="1018953" y="1600200"/>
            <a:ext cx="8153400" cy="4495800"/>
          </a:xfrm>
        </p:spPr>
        <p:txBody>
          <a:bodyPr/>
          <a:lstStyle/>
          <a:p>
            <a:pPr marL="0" indent="0">
              <a:buNone/>
            </a:pPr>
            <a:r>
              <a:rPr lang="en-US" sz="4000" i="1" dirty="0" smtClean="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a:p>
            <a:endParaRPr lang="en-US" dirty="0"/>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16</a:t>
            </a:r>
            <a:endParaRPr lang="en-US" sz="6000" dirty="0">
              <a:solidFill>
                <a:schemeClr val="tx2"/>
              </a:solidFill>
            </a:endParaRPr>
          </a:p>
        </p:txBody>
      </p:sp>
    </p:spTree>
    <p:extLst>
      <p:ext uri="{BB962C8B-B14F-4D97-AF65-F5344CB8AC3E}">
        <p14:creationId xmlns:p14="http://schemas.microsoft.com/office/powerpoint/2010/main" val="10159671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What type of matter is oxygen (O</a:t>
            </a:r>
            <a:r>
              <a:rPr lang="en-US" baseline="-25000" dirty="0"/>
              <a:t>2</a:t>
            </a:r>
            <a:r>
              <a:rPr lang="en-US" dirty="0"/>
              <a:t>)?</a:t>
            </a:r>
          </a:p>
        </p:txBody>
      </p:sp>
      <p:sp>
        <p:nvSpPr>
          <p:cNvPr id="4" name="Rectangle 3"/>
          <p:cNvSpPr/>
          <p:nvPr/>
        </p:nvSpPr>
        <p:spPr>
          <a:xfrm>
            <a:off x="685800" y="1752600"/>
            <a:ext cx="1905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i="1" dirty="0" smtClean="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a:p>
            <a:endParaRPr lang="en-US" dirty="0"/>
          </a:p>
        </p:txBody>
      </p:sp>
      <mc:AlternateContent xmlns:mc="http://schemas.openxmlformats.org/markup-compatibility/2006" xmlns:a14="http://schemas.microsoft.com/office/drawing/2010/main">
        <mc:Choice Requires="a14">
          <p:sp>
            <p:nvSpPr>
              <p:cNvPr id="6" name="Rectangle 5"/>
              <p:cNvSpPr/>
              <p:nvPr/>
            </p:nvSpPr>
            <p:spPr>
              <a:xfrm>
                <a:off x="2819400" y="1834634"/>
                <a:ext cx="5005153" cy="369332"/>
              </a:xfrm>
              <a:prstGeom prst="rect">
                <a:avLst/>
              </a:prstGeom>
            </p:spPr>
            <p:txBody>
              <a:bodyPr wrap="none">
                <a:spAutoFit/>
              </a:bodyPr>
              <a:lstStyle/>
              <a:p>
                <a14:m>
                  <m:oMath xmlns:m="http://schemas.openxmlformats.org/officeDocument/2006/math">
                    <m:r>
                      <a:rPr lang="en-US" b="1" i="1" smtClean="0">
                        <a:solidFill>
                          <a:schemeClr val="accent2">
                            <a:lumMod val="75000"/>
                          </a:schemeClr>
                        </a:solidFill>
                        <a:latin typeface="Cambria Math" panose="02040503050406030204" pitchFamily="18" charset="0"/>
                        <a:ea typeface="Cambria Math" panose="02040503050406030204" pitchFamily="18" charset="0"/>
                      </a:rPr>
                      <m:t>𝑫𝒐𝒆</m:t>
                    </m:r>
                  </m:oMath>
                </a14:m>
                <a:r>
                  <a:rPr lang="en-US" b="1" i="1" dirty="0" smtClean="0">
                    <a:solidFill>
                      <a:schemeClr val="accent2">
                        <a:lumMod val="75000"/>
                      </a:schemeClr>
                    </a:solidFill>
                    <a:latin typeface="Cambria Math" panose="02040503050406030204" pitchFamily="18" charset="0"/>
                    <a:ea typeface="Cambria Math" panose="02040503050406030204" pitchFamily="18" charset="0"/>
                  </a:rPr>
                  <a:t>s not contain two or more </a:t>
                </a:r>
                <a:r>
                  <a:rPr lang="en-US" b="1" i="1" u="sng" dirty="0" smtClean="0">
                    <a:solidFill>
                      <a:schemeClr val="accent2">
                        <a:lumMod val="75000"/>
                      </a:schemeClr>
                    </a:solidFill>
                    <a:latin typeface="Cambria Math" panose="02040503050406030204" pitchFamily="18" charset="0"/>
                    <a:ea typeface="Cambria Math" panose="02040503050406030204" pitchFamily="18" charset="0"/>
                  </a:rPr>
                  <a:t>different</a:t>
                </a:r>
                <a:r>
                  <a:rPr lang="en-US" b="1" i="1" dirty="0" smtClean="0">
                    <a:solidFill>
                      <a:schemeClr val="accent2">
                        <a:lumMod val="75000"/>
                      </a:schemeClr>
                    </a:solidFill>
                    <a:latin typeface="Cambria Math" panose="02040503050406030204" pitchFamily="18" charset="0"/>
                    <a:ea typeface="Cambria Math" panose="02040503050406030204" pitchFamily="18" charset="0"/>
                  </a:rPr>
                  <a:t> elements</a:t>
                </a:r>
                <a:endParaRPr lang="en-US" b="1" i="1" dirty="0">
                  <a:solidFill>
                    <a:schemeClr val="accent2">
                      <a:lumMod val="75000"/>
                    </a:schemeClr>
                  </a:solidFill>
                  <a:latin typeface="Cambria Math" panose="02040503050406030204" pitchFamily="18" charset="0"/>
                  <a:ea typeface="Cambria Math" panose="02040503050406030204"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2819400" y="1834634"/>
                <a:ext cx="5005153" cy="369332"/>
              </a:xfrm>
              <a:prstGeom prst="rect">
                <a:avLst/>
              </a:prstGeom>
              <a:blipFill rotWithShape="1">
                <a:blip r:embed="rId2"/>
                <a:stretch>
                  <a:fillRect t="-9836" b="-22951"/>
                </a:stretch>
              </a:blipFill>
            </p:spPr>
            <p:txBody>
              <a:bodyPr/>
              <a:lstStyle/>
              <a:p>
                <a:r>
                  <a:rPr lang="en-US">
                    <a:noFill/>
                  </a:rPr>
                  <a:t> </a:t>
                </a:r>
              </a:p>
            </p:txBody>
          </p:sp>
        </mc:Fallback>
      </mc:AlternateContent>
    </p:spTree>
    <p:extLst>
      <p:ext uri="{BB962C8B-B14F-4D97-AF65-F5344CB8AC3E}">
        <p14:creationId xmlns:p14="http://schemas.microsoft.com/office/powerpoint/2010/main" val="34670473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00100" y="1676400"/>
            <a:ext cx="8153400" cy="4495800"/>
          </a:xfrm>
        </p:spPr>
        <p:txBody>
          <a:bodyPr>
            <a:normAutofit lnSpcReduction="10000"/>
          </a:bodyPr>
          <a:lstStyle/>
          <a:p>
            <a:pPr marL="0" indent="0">
              <a:buNone/>
            </a:pPr>
            <a:r>
              <a:rPr lang="en-US" sz="3600" dirty="0" smtClean="0">
                <a:solidFill>
                  <a:schemeClr val="tx2"/>
                </a:solidFill>
              </a:rPr>
              <a:t>What separation </a:t>
            </a:r>
            <a:r>
              <a:rPr lang="en-US" sz="3600" dirty="0">
                <a:solidFill>
                  <a:schemeClr val="tx2"/>
                </a:solidFill>
              </a:rPr>
              <a:t>technique would be used to separate a </a:t>
            </a:r>
            <a:r>
              <a:rPr lang="en-US" sz="3600" u="sng" dirty="0">
                <a:solidFill>
                  <a:schemeClr val="tx2"/>
                </a:solidFill>
              </a:rPr>
              <a:t>heterogeneous</a:t>
            </a:r>
            <a:r>
              <a:rPr lang="en-US" sz="3600" dirty="0">
                <a:solidFill>
                  <a:schemeClr val="tx2"/>
                </a:solidFill>
              </a:rPr>
              <a:t> mixture containing a </a:t>
            </a:r>
            <a:r>
              <a:rPr lang="en-US" sz="3600" u="sng" dirty="0">
                <a:solidFill>
                  <a:schemeClr val="tx2"/>
                </a:solidFill>
              </a:rPr>
              <a:t>solid and a liquid</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 </a:t>
            </a:r>
            <a:r>
              <a:rPr lang="en-US" sz="3600" i="1" dirty="0">
                <a:solidFill>
                  <a:schemeClr val="tx2"/>
                </a:solidFill>
              </a:rPr>
              <a:t>crystallization</a:t>
            </a:r>
            <a:endParaRPr lang="en-US" sz="36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17</a:t>
            </a:r>
            <a:endParaRPr lang="en-US" sz="6000" dirty="0">
              <a:solidFill>
                <a:schemeClr val="tx2"/>
              </a:solidFill>
            </a:endParaRPr>
          </a:p>
        </p:txBody>
      </p:sp>
    </p:spTree>
    <p:extLst>
      <p:ext uri="{BB962C8B-B14F-4D97-AF65-F5344CB8AC3E}">
        <p14:creationId xmlns:p14="http://schemas.microsoft.com/office/powerpoint/2010/main" val="17004297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49530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609600" y="1676400"/>
            <a:ext cx="8153400" cy="4495800"/>
          </a:xfrm>
        </p:spPr>
        <p:txBody>
          <a:bodyPr>
            <a:normAutofit lnSpcReduction="10000"/>
          </a:bodyPr>
          <a:lstStyle/>
          <a:p>
            <a:pPr marL="0" indent="0">
              <a:buNone/>
            </a:pPr>
            <a:r>
              <a:rPr lang="en-US" sz="3600" dirty="0" smtClean="0">
                <a:solidFill>
                  <a:schemeClr val="tx2"/>
                </a:solidFill>
              </a:rPr>
              <a:t>What separation </a:t>
            </a:r>
            <a:r>
              <a:rPr lang="en-US" sz="3600" dirty="0">
                <a:solidFill>
                  <a:schemeClr val="tx2"/>
                </a:solidFill>
              </a:rPr>
              <a:t>technique would be used to separate a </a:t>
            </a:r>
            <a:r>
              <a:rPr lang="en-US" sz="3600" u="sng" dirty="0">
                <a:solidFill>
                  <a:schemeClr val="tx2"/>
                </a:solidFill>
              </a:rPr>
              <a:t>heterogeneous</a:t>
            </a:r>
            <a:r>
              <a:rPr lang="en-US" sz="3600" dirty="0">
                <a:solidFill>
                  <a:schemeClr val="tx2"/>
                </a:solidFill>
              </a:rPr>
              <a:t> mixture containing a </a:t>
            </a:r>
            <a:r>
              <a:rPr lang="en-US" sz="3600" u="sng" dirty="0">
                <a:solidFill>
                  <a:schemeClr val="tx2"/>
                </a:solidFill>
              </a:rPr>
              <a:t>solid and a liquid</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 </a:t>
            </a:r>
            <a:r>
              <a:rPr lang="en-US" sz="3600" i="1" dirty="0">
                <a:solidFill>
                  <a:schemeClr val="tx2"/>
                </a:solidFill>
              </a:rPr>
              <a:t>crystallization</a:t>
            </a:r>
            <a:endParaRPr lang="en-US" sz="3600" dirty="0">
              <a:solidFill>
                <a:schemeClr val="tx2"/>
              </a:solidFill>
            </a:endParaRPr>
          </a:p>
        </p:txBody>
      </p:sp>
      <mc:AlternateContent xmlns:mc="http://schemas.openxmlformats.org/markup-compatibility/2006" xmlns:a14="http://schemas.microsoft.com/office/drawing/2010/main">
        <mc:Choice Requires="a14">
          <p:sp>
            <p:nvSpPr>
              <p:cNvPr id="5" name="Rectangle 4"/>
              <p:cNvSpPr/>
              <p:nvPr/>
            </p:nvSpPr>
            <p:spPr>
              <a:xfrm>
                <a:off x="2819400" y="5035034"/>
                <a:ext cx="604684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𝑩𝒂𝒔𝒆𝒅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𝒔𝒊𝒛𝒆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𝒄𝒐𝒎𝒑𝒐𝒏𝒆𝒏𝒕𝒔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𝒊𝒏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𝒎𝒊𝒙𝒕𝒖𝒓𝒆</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2819400" y="5035034"/>
                <a:ext cx="6046848" cy="369332"/>
              </a:xfrm>
              <a:prstGeom prst="rect">
                <a:avLst/>
              </a:prstGeom>
              <a:blipFill rotWithShape="1">
                <a:blip r:embed="rId2"/>
                <a:stretch>
                  <a:fillRect b="-11475"/>
                </a:stretch>
              </a:blipFill>
            </p:spPr>
            <p:txBody>
              <a:bodyPr/>
              <a:lstStyle/>
              <a:p>
                <a:r>
                  <a:rPr lang="en-US">
                    <a:noFill/>
                  </a:rPr>
                  <a:t> </a:t>
                </a:r>
              </a:p>
            </p:txBody>
          </p:sp>
        </mc:Fallback>
      </mc:AlternateContent>
    </p:spTree>
    <p:extLst>
      <p:ext uri="{BB962C8B-B14F-4D97-AF65-F5344CB8AC3E}">
        <p14:creationId xmlns:p14="http://schemas.microsoft.com/office/powerpoint/2010/main" val="10495819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1600200"/>
            <a:ext cx="8153400" cy="4495800"/>
          </a:xfrm>
        </p:spPr>
        <p:txBody>
          <a:bodyPr>
            <a:normAutofit lnSpcReduction="10000"/>
          </a:bodyPr>
          <a:lstStyle/>
          <a:p>
            <a:pPr marL="0" indent="0">
              <a:buNone/>
            </a:pPr>
            <a:r>
              <a:rPr lang="en-US" sz="3600" dirty="0">
                <a:solidFill>
                  <a:schemeClr val="tx2"/>
                </a:solidFill>
              </a:rPr>
              <a:t>What </a:t>
            </a:r>
            <a:r>
              <a:rPr lang="en-US" sz="3600" dirty="0" smtClean="0">
                <a:solidFill>
                  <a:schemeClr val="tx2"/>
                </a:solidFill>
              </a:rPr>
              <a:t>separation </a:t>
            </a:r>
            <a:r>
              <a:rPr lang="en-US" sz="3600" dirty="0">
                <a:solidFill>
                  <a:schemeClr val="tx2"/>
                </a:solidFill>
              </a:rPr>
              <a:t>technique would be used to separate a </a:t>
            </a:r>
            <a:r>
              <a:rPr lang="en-US" sz="3600" u="sng" dirty="0">
                <a:solidFill>
                  <a:schemeClr val="tx2"/>
                </a:solidFill>
              </a:rPr>
              <a:t>homogeneous</a:t>
            </a:r>
            <a:r>
              <a:rPr lang="en-US" sz="3600" dirty="0">
                <a:solidFill>
                  <a:schemeClr val="tx2"/>
                </a:solidFill>
              </a:rPr>
              <a:t> mixture containing a </a:t>
            </a:r>
            <a:r>
              <a:rPr lang="en-US" sz="3600" u="sng" dirty="0">
                <a:solidFill>
                  <a:schemeClr val="tx2"/>
                </a:solidFill>
              </a:rPr>
              <a:t>solid and a liquid</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crystallization</a:t>
            </a:r>
            <a:endParaRPr lang="en-US" sz="36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18</a:t>
            </a:r>
            <a:endParaRPr lang="en-US" sz="6000" dirty="0">
              <a:solidFill>
                <a:schemeClr val="tx2"/>
              </a:solidFill>
            </a:endParaRPr>
          </a:p>
        </p:txBody>
      </p:sp>
    </p:spTree>
    <p:extLst>
      <p:ext uri="{BB962C8B-B14F-4D97-AF65-F5344CB8AC3E}">
        <p14:creationId xmlns:p14="http://schemas.microsoft.com/office/powerpoint/2010/main" val="10594617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334000"/>
            <a:ext cx="2971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685800" y="1600200"/>
            <a:ext cx="8153400" cy="4495800"/>
          </a:xfrm>
        </p:spPr>
        <p:txBody>
          <a:bodyPr>
            <a:normAutofit lnSpcReduction="10000"/>
          </a:bodyPr>
          <a:lstStyle/>
          <a:p>
            <a:pPr marL="0" indent="0">
              <a:buNone/>
            </a:pPr>
            <a:r>
              <a:rPr lang="en-US" sz="3600" dirty="0">
                <a:solidFill>
                  <a:schemeClr val="tx2"/>
                </a:solidFill>
              </a:rPr>
              <a:t>What </a:t>
            </a:r>
            <a:r>
              <a:rPr lang="en-US" sz="3600" dirty="0" err="1">
                <a:solidFill>
                  <a:schemeClr val="tx2"/>
                </a:solidFill>
              </a:rPr>
              <a:t>separtation</a:t>
            </a:r>
            <a:r>
              <a:rPr lang="en-US" sz="3600" dirty="0">
                <a:solidFill>
                  <a:schemeClr val="tx2"/>
                </a:solidFill>
              </a:rPr>
              <a:t> technique would be used to separate a </a:t>
            </a:r>
            <a:r>
              <a:rPr lang="en-US" sz="3600" u="sng" dirty="0">
                <a:solidFill>
                  <a:schemeClr val="tx2"/>
                </a:solidFill>
              </a:rPr>
              <a:t>homogeneous</a:t>
            </a:r>
            <a:r>
              <a:rPr lang="en-US" sz="3600" dirty="0">
                <a:solidFill>
                  <a:schemeClr val="tx2"/>
                </a:solidFill>
              </a:rPr>
              <a:t> mixture containing a </a:t>
            </a:r>
            <a:r>
              <a:rPr lang="en-US" sz="3600" u="sng" dirty="0">
                <a:solidFill>
                  <a:schemeClr val="tx2"/>
                </a:solidFill>
              </a:rPr>
              <a:t>solid and a liquid</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crystallization</a:t>
            </a:r>
            <a:endParaRPr lang="en-US" sz="3600" dirty="0">
              <a:solidFill>
                <a:schemeClr val="tx2"/>
              </a:solidFill>
            </a:endParaRPr>
          </a:p>
        </p:txBody>
      </p:sp>
      <mc:AlternateContent xmlns:mc="http://schemas.openxmlformats.org/markup-compatibility/2006" xmlns:a14="http://schemas.microsoft.com/office/drawing/2010/main">
        <mc:Choice Requires="a14">
          <p:sp>
            <p:nvSpPr>
              <p:cNvPr id="5" name="Rectangle 4"/>
              <p:cNvSpPr/>
              <p:nvPr/>
            </p:nvSpPr>
            <p:spPr>
              <a:xfrm>
                <a:off x="3600893" y="5492234"/>
                <a:ext cx="5847907"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𝑩𝒂𝒔𝒆𝒅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𝒔𝒐𝒍𝒖𝒃𝒊𝒍𝒊𝒕𝒚</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𝒔𝒐𝒍𝒖𝒕𝒆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𝒊𝒏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oMath>
                  </m:oMathPara>
                </a14:m>
                <a:endParaRPr lang="en-US" b="1" i="1" dirty="0" smtClean="0">
                  <a:solidFill>
                    <a:schemeClr val="accent2">
                      <a:lumMod val="75000"/>
                    </a:schemeClr>
                  </a:solidFill>
                  <a:latin typeface="Cambria Math"/>
                </a:endParaRPr>
              </a:p>
              <a:p>
                <a14:m>
                  <m:oMath xmlns:m="http://schemas.openxmlformats.org/officeDocument/2006/math">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𝒔𝒐𝒍𝒗𝒆𝒏𝒕</m:t>
                    </m:r>
                  </m:oMath>
                </a14:m>
                <a:r>
                  <a:rPr lang="en-US" dirty="0" smtClean="0"/>
                  <a:t>.</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600893" y="5492234"/>
                <a:ext cx="5847907" cy="646331"/>
              </a:xfrm>
              <a:prstGeom prst="rect">
                <a:avLst/>
              </a:prstGeom>
              <a:blipFill rotWithShape="1">
                <a:blip r:embed="rId2"/>
                <a:stretch>
                  <a:fillRect b="-14151"/>
                </a:stretch>
              </a:blipFill>
            </p:spPr>
            <p:txBody>
              <a:bodyPr/>
              <a:lstStyle/>
              <a:p>
                <a:r>
                  <a:rPr lang="en-US">
                    <a:noFill/>
                  </a:rPr>
                  <a:t> </a:t>
                </a:r>
              </a:p>
            </p:txBody>
          </p:sp>
        </mc:Fallback>
      </mc:AlternateContent>
    </p:spTree>
    <p:extLst>
      <p:ext uri="{BB962C8B-B14F-4D97-AF65-F5344CB8AC3E}">
        <p14:creationId xmlns:p14="http://schemas.microsoft.com/office/powerpoint/2010/main" val="39305984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1600200"/>
            <a:ext cx="8153400" cy="4495800"/>
          </a:xfrm>
        </p:spPr>
        <p:txBody>
          <a:bodyPr>
            <a:normAutofit fontScale="92500" lnSpcReduction="10000"/>
          </a:bodyPr>
          <a:lstStyle/>
          <a:p>
            <a:pPr marL="0" indent="0">
              <a:buNone/>
            </a:pPr>
            <a:r>
              <a:rPr lang="en-US" sz="3900" dirty="0" smtClean="0">
                <a:solidFill>
                  <a:schemeClr val="tx2"/>
                </a:solidFill>
              </a:rPr>
              <a:t>What </a:t>
            </a:r>
            <a:r>
              <a:rPr lang="en-US" sz="3900" dirty="0">
                <a:solidFill>
                  <a:schemeClr val="tx2"/>
                </a:solidFill>
              </a:rPr>
              <a:t>technique uses the physical property of </a:t>
            </a:r>
            <a:r>
              <a:rPr lang="en-US" sz="3900" u="sng" dirty="0">
                <a:solidFill>
                  <a:schemeClr val="tx2"/>
                </a:solidFill>
              </a:rPr>
              <a:t>boiling point </a:t>
            </a:r>
            <a:r>
              <a:rPr lang="en-US" sz="3900" dirty="0">
                <a:solidFill>
                  <a:schemeClr val="tx2"/>
                </a:solidFill>
              </a:rPr>
              <a:t>to separate components of a mixture</a:t>
            </a:r>
            <a:r>
              <a:rPr lang="en-US" sz="3900" dirty="0" smtClean="0">
                <a:solidFill>
                  <a:schemeClr val="tx2"/>
                </a:solidFill>
              </a:rPr>
              <a:t>?</a:t>
            </a:r>
          </a:p>
          <a:p>
            <a:pPr marL="0" indent="0">
              <a:buNone/>
            </a:pPr>
            <a:endParaRPr lang="en-US" dirty="0">
              <a:solidFill>
                <a:schemeClr val="tx2"/>
              </a:solidFill>
            </a:endParaRPr>
          </a:p>
          <a:p>
            <a:pPr marL="0" indent="0">
              <a:buNone/>
            </a:pPr>
            <a:r>
              <a:rPr lang="en-US" sz="4000" i="1" dirty="0" smtClean="0">
                <a:solidFill>
                  <a:schemeClr val="tx2"/>
                </a:solidFill>
              </a:rPr>
              <a:t>distillation</a:t>
            </a:r>
            <a:endParaRPr lang="en-US" sz="4000" dirty="0">
              <a:solidFill>
                <a:schemeClr val="tx2"/>
              </a:solidFill>
            </a:endParaRPr>
          </a:p>
          <a:p>
            <a:pPr marL="0" indent="0">
              <a:buNone/>
            </a:pPr>
            <a:r>
              <a:rPr lang="en-US" sz="4000" i="1" dirty="0" smtClean="0">
                <a:solidFill>
                  <a:schemeClr val="tx2"/>
                </a:solidFill>
              </a:rPr>
              <a:t>chromatography</a:t>
            </a:r>
            <a:endParaRPr lang="en-US" sz="4000" dirty="0">
              <a:solidFill>
                <a:schemeClr val="tx2"/>
              </a:solidFill>
            </a:endParaRPr>
          </a:p>
          <a:p>
            <a:pPr marL="0" indent="0">
              <a:buNone/>
            </a:pPr>
            <a:r>
              <a:rPr lang="en-US" sz="4000" i="1" dirty="0" smtClean="0">
                <a:solidFill>
                  <a:schemeClr val="tx2"/>
                </a:solidFill>
              </a:rPr>
              <a:t>filtration</a:t>
            </a:r>
            <a:endParaRPr lang="en-US" sz="4000" dirty="0">
              <a:solidFill>
                <a:schemeClr val="tx2"/>
              </a:solidFill>
            </a:endParaRPr>
          </a:p>
          <a:p>
            <a:pPr marL="0" indent="0">
              <a:buNone/>
            </a:pPr>
            <a:r>
              <a:rPr lang="en-US" sz="4000" i="1" dirty="0" smtClean="0">
                <a:solidFill>
                  <a:schemeClr val="tx2"/>
                </a:solidFill>
              </a:rPr>
              <a:t>crystallization</a:t>
            </a:r>
            <a:endParaRPr lang="en-US" sz="40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19</a:t>
            </a:r>
            <a:endParaRPr lang="en-US" sz="6000" dirty="0">
              <a:solidFill>
                <a:schemeClr val="tx2"/>
              </a:solidFill>
            </a:endParaRPr>
          </a:p>
        </p:txBody>
      </p:sp>
    </p:spTree>
    <p:extLst>
      <p:ext uri="{BB962C8B-B14F-4D97-AF65-F5344CB8AC3E}">
        <p14:creationId xmlns:p14="http://schemas.microsoft.com/office/powerpoint/2010/main" val="187916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3733800"/>
            <a:ext cx="2362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914400" y="1600200"/>
            <a:ext cx="8153400" cy="4495800"/>
          </a:xfrm>
        </p:spPr>
        <p:txBody>
          <a:bodyPr>
            <a:normAutofit fontScale="92500" lnSpcReduction="10000"/>
          </a:bodyPr>
          <a:lstStyle/>
          <a:p>
            <a:pPr marL="0" indent="0">
              <a:buNone/>
            </a:pPr>
            <a:r>
              <a:rPr lang="en-US" sz="3900" dirty="0" smtClean="0">
                <a:solidFill>
                  <a:schemeClr val="tx2"/>
                </a:solidFill>
              </a:rPr>
              <a:t>What </a:t>
            </a:r>
            <a:r>
              <a:rPr lang="en-US" sz="3900" dirty="0">
                <a:solidFill>
                  <a:schemeClr val="tx2"/>
                </a:solidFill>
              </a:rPr>
              <a:t>technique uses the physical property of </a:t>
            </a:r>
            <a:r>
              <a:rPr lang="en-US" sz="3900" u="sng" dirty="0">
                <a:solidFill>
                  <a:schemeClr val="tx2"/>
                </a:solidFill>
              </a:rPr>
              <a:t>boiling point </a:t>
            </a:r>
            <a:r>
              <a:rPr lang="en-US" sz="3900" dirty="0">
                <a:solidFill>
                  <a:schemeClr val="tx2"/>
                </a:solidFill>
              </a:rPr>
              <a:t>to separate components of a mixture</a:t>
            </a:r>
            <a:r>
              <a:rPr lang="en-US" sz="3900" dirty="0" smtClean="0">
                <a:solidFill>
                  <a:schemeClr val="tx2"/>
                </a:solidFill>
              </a:rPr>
              <a:t>?</a:t>
            </a:r>
          </a:p>
          <a:p>
            <a:pPr marL="0" indent="0">
              <a:buNone/>
            </a:pPr>
            <a:endParaRPr lang="en-US" dirty="0">
              <a:solidFill>
                <a:schemeClr val="tx2"/>
              </a:solidFill>
            </a:endParaRPr>
          </a:p>
          <a:p>
            <a:pPr marL="0" indent="0">
              <a:buNone/>
            </a:pPr>
            <a:r>
              <a:rPr lang="en-US" sz="4000" i="1" dirty="0" smtClean="0">
                <a:solidFill>
                  <a:schemeClr val="tx2"/>
                </a:solidFill>
              </a:rPr>
              <a:t>distillation</a:t>
            </a:r>
            <a:endParaRPr lang="en-US" sz="4000" dirty="0">
              <a:solidFill>
                <a:schemeClr val="tx2"/>
              </a:solidFill>
            </a:endParaRPr>
          </a:p>
          <a:p>
            <a:pPr marL="0" indent="0">
              <a:buNone/>
            </a:pPr>
            <a:r>
              <a:rPr lang="en-US" sz="4000" i="1" dirty="0" smtClean="0">
                <a:solidFill>
                  <a:schemeClr val="tx2"/>
                </a:solidFill>
              </a:rPr>
              <a:t>chromatography</a:t>
            </a:r>
            <a:endParaRPr lang="en-US" sz="4000" dirty="0">
              <a:solidFill>
                <a:schemeClr val="tx2"/>
              </a:solidFill>
            </a:endParaRPr>
          </a:p>
          <a:p>
            <a:pPr marL="0" indent="0">
              <a:buNone/>
            </a:pPr>
            <a:r>
              <a:rPr lang="en-US" sz="4000" i="1" dirty="0" smtClean="0">
                <a:solidFill>
                  <a:schemeClr val="tx2"/>
                </a:solidFill>
              </a:rPr>
              <a:t>filtration</a:t>
            </a:r>
            <a:endParaRPr lang="en-US" sz="4000" dirty="0">
              <a:solidFill>
                <a:schemeClr val="tx2"/>
              </a:solidFill>
            </a:endParaRPr>
          </a:p>
          <a:p>
            <a:pPr marL="0" indent="0">
              <a:buNone/>
            </a:pPr>
            <a:r>
              <a:rPr lang="en-US" sz="4000" i="1" dirty="0" smtClean="0">
                <a:solidFill>
                  <a:schemeClr val="tx2"/>
                </a:solidFill>
              </a:rPr>
              <a:t>crystallization</a:t>
            </a:r>
            <a:endParaRPr lang="en-US" sz="4000" dirty="0">
              <a:solidFill>
                <a:schemeClr val="tx2"/>
              </a:solidFill>
            </a:endParaRPr>
          </a:p>
        </p:txBody>
      </p:sp>
      <mc:AlternateContent xmlns:mc="http://schemas.openxmlformats.org/markup-compatibility/2006" xmlns:a14="http://schemas.microsoft.com/office/drawing/2010/main">
        <mc:Choice Requires="a14">
          <p:sp>
            <p:nvSpPr>
              <p:cNvPr id="5" name="Rectangle 4"/>
              <p:cNvSpPr/>
              <p:nvPr/>
            </p:nvSpPr>
            <p:spPr>
              <a:xfrm>
                <a:off x="3225209" y="3066871"/>
                <a:ext cx="5867400" cy="12003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𝑩𝒂𝒔𝒆𝒅</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𝒃𝒐𝒊𝒍𝒊𝒏𝒈</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𝒑𝒐𝒊𝒏𝒕𝒔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𝒔𝒖𝒃𝒔𝒕𝒂𝒏𝒄𝒆𝒔</m:t>
                      </m:r>
                      <m:r>
                        <a:rPr lang="en-US" b="1" i="1" smtClean="0">
                          <a:solidFill>
                            <a:schemeClr val="accent2">
                              <a:lumMod val="75000"/>
                            </a:schemeClr>
                          </a:solidFill>
                          <a:latin typeface="Cambria Math"/>
                        </a:rPr>
                        <m:t> </m:t>
                      </m:r>
                    </m:oMath>
                  </m:oMathPara>
                </a14:m>
                <a:endParaRPr lang="en-US" b="1" i="1" dirty="0" smtClean="0">
                  <a:solidFill>
                    <a:schemeClr val="accent2">
                      <a:lumMod val="75000"/>
                    </a:schemeClr>
                  </a:solidFill>
                  <a:latin typeface="Cambria Math"/>
                </a:endParaRPr>
              </a:p>
              <a:p>
                <a:r>
                  <a:rPr lang="en-US" b="1" dirty="0" smtClean="0">
                    <a:solidFill>
                      <a:schemeClr val="accent2">
                        <a:lumMod val="75000"/>
                      </a:schemeClr>
                    </a:solidFill>
                  </a:rPr>
                  <a:t>     </a:t>
                </a:r>
                <a14:m>
                  <m:oMath xmlns:m="http://schemas.openxmlformats.org/officeDocument/2006/math">
                    <m:r>
                      <a:rPr lang="en-US" b="1" i="1" smtClean="0">
                        <a:solidFill>
                          <a:schemeClr val="accent2">
                            <a:lumMod val="75000"/>
                          </a:schemeClr>
                        </a:solidFill>
                        <a:latin typeface="Cambria Math"/>
                      </a:rPr>
                      <m:t>𝒊𝒏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𝒎𝒊𝒙𝒕𝒖𝒓𝒆</m:t>
                    </m:r>
                  </m:oMath>
                </a14:m>
                <a:r>
                  <a:rPr lang="en-US" i="1" dirty="0" smtClean="0"/>
                  <a:t>. </a:t>
                </a:r>
                <a:r>
                  <a:rPr lang="en-US" b="1" i="1" dirty="0" smtClean="0">
                    <a:solidFill>
                      <a:schemeClr val="accent2">
                        <a:lumMod val="75000"/>
                      </a:schemeClr>
                    </a:solidFill>
                    <a:latin typeface="Cambria Math" panose="02040503050406030204" pitchFamily="18" charset="0"/>
                    <a:ea typeface="Cambria Math" panose="02040503050406030204" pitchFamily="18" charset="0"/>
                  </a:rPr>
                  <a:t>Substances with lower boiling points </a:t>
                </a:r>
              </a:p>
              <a:p>
                <a:r>
                  <a:rPr lang="en-US" b="1" i="1" dirty="0" smtClean="0">
                    <a:solidFill>
                      <a:schemeClr val="accent2">
                        <a:lumMod val="75000"/>
                      </a:schemeClr>
                    </a:solidFill>
                    <a:latin typeface="Cambria Math" panose="02040503050406030204" pitchFamily="18" charset="0"/>
                    <a:ea typeface="Cambria Math" panose="02040503050406030204" pitchFamily="18" charset="0"/>
                  </a:rPr>
                  <a:t>    Will vaporize first and the gas can be condensed back to</a:t>
                </a:r>
              </a:p>
              <a:p>
                <a:r>
                  <a:rPr lang="en-US" b="1" i="1" dirty="0" smtClean="0">
                    <a:solidFill>
                      <a:schemeClr val="accent2">
                        <a:lumMod val="75000"/>
                      </a:schemeClr>
                    </a:solidFill>
                    <a:latin typeface="Cambria Math" panose="02040503050406030204" pitchFamily="18" charset="0"/>
                    <a:ea typeface="Cambria Math" panose="02040503050406030204" pitchFamily="18" charset="0"/>
                  </a:rPr>
                  <a:t>    A liquid.</a:t>
                </a:r>
                <a:endParaRPr lang="en-US" b="1" i="1" dirty="0">
                  <a:solidFill>
                    <a:schemeClr val="accent2">
                      <a:lumMod val="75000"/>
                    </a:schemeClr>
                  </a:solidFill>
                  <a:latin typeface="Cambria Math" panose="02040503050406030204" pitchFamily="18" charset="0"/>
                  <a:ea typeface="Cambria Math" panose="020405030504060302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3225209" y="3066871"/>
                <a:ext cx="5867400" cy="1200329"/>
              </a:xfrm>
              <a:prstGeom prst="rect">
                <a:avLst/>
              </a:prstGeom>
              <a:blipFill rotWithShape="1">
                <a:blip r:embed="rId2"/>
                <a:stretch>
                  <a:fillRect b="-6599"/>
                </a:stretch>
              </a:blipFill>
            </p:spPr>
            <p:txBody>
              <a:bodyPr/>
              <a:lstStyle/>
              <a:p>
                <a:r>
                  <a:rPr lang="en-US">
                    <a:noFill/>
                  </a:rPr>
                  <a:t> </a:t>
                </a:r>
              </a:p>
            </p:txBody>
          </p:sp>
        </mc:Fallback>
      </mc:AlternateContent>
    </p:spTree>
    <p:extLst>
      <p:ext uri="{BB962C8B-B14F-4D97-AF65-F5344CB8AC3E}">
        <p14:creationId xmlns:p14="http://schemas.microsoft.com/office/powerpoint/2010/main" val="32120532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sp>
        <p:nvSpPr>
          <p:cNvPr id="3" name="Content Placeholder 2"/>
          <p:cNvSpPr>
            <a:spLocks noGrp="1"/>
          </p:cNvSpPr>
          <p:nvPr>
            <p:ph sz="quarter" idx="1"/>
          </p:nvPr>
        </p:nvSpPr>
        <p:spPr>
          <a:xfrm>
            <a:off x="457200" y="1905000"/>
            <a:ext cx="8153400" cy="4495800"/>
          </a:xfrm>
        </p:spPr>
        <p:txBody>
          <a:bodyPr/>
          <a:lstStyle/>
          <a:p>
            <a:pPr marL="0" indent="0">
              <a:buNone/>
            </a:pPr>
            <a:r>
              <a:rPr lang="en-US" sz="3600" dirty="0">
                <a:solidFill>
                  <a:schemeClr val="tx2"/>
                </a:solidFill>
              </a:rPr>
              <a:t>What type of reaction is associated with the </a:t>
            </a:r>
            <a:r>
              <a:rPr lang="en-US" sz="3600" u="sng" dirty="0">
                <a:solidFill>
                  <a:schemeClr val="tx2"/>
                </a:solidFill>
              </a:rPr>
              <a:t>absorption</a:t>
            </a:r>
            <a:r>
              <a:rPr lang="en-US" sz="3600" dirty="0">
                <a:solidFill>
                  <a:schemeClr val="tx2"/>
                </a:solidFill>
              </a:rPr>
              <a:t> of energy</a:t>
            </a:r>
            <a:r>
              <a:rPr lang="en-US" sz="3600" dirty="0" smtClean="0">
                <a:solidFill>
                  <a:schemeClr val="tx2"/>
                </a:solidFill>
              </a:rPr>
              <a:t>?</a:t>
            </a:r>
          </a:p>
          <a:p>
            <a:pPr marL="0" indent="0">
              <a:buNone/>
            </a:pPr>
            <a:endParaRPr lang="en-US" dirty="0">
              <a:solidFill>
                <a:schemeClr val="tx2"/>
              </a:solidFill>
            </a:endParaRPr>
          </a:p>
          <a:p>
            <a:pPr marL="0" indent="0">
              <a:buNone/>
            </a:pPr>
            <a:r>
              <a:rPr lang="en-US" sz="4800" i="1" dirty="0" smtClean="0">
                <a:solidFill>
                  <a:schemeClr val="tx2"/>
                </a:solidFill>
              </a:rPr>
              <a:t>Exothermic </a:t>
            </a:r>
            <a:r>
              <a:rPr lang="en-US" sz="4800" i="1" dirty="0">
                <a:solidFill>
                  <a:schemeClr val="tx2"/>
                </a:solidFill>
              </a:rPr>
              <a:t>or Endothermic</a:t>
            </a:r>
            <a:endParaRPr lang="en-US" sz="48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20</a:t>
            </a:r>
            <a:endParaRPr lang="en-US" sz="6000" dirty="0">
              <a:solidFill>
                <a:schemeClr val="tx2"/>
              </a:solidFill>
            </a:endParaRPr>
          </a:p>
        </p:txBody>
      </p:sp>
    </p:spTree>
    <p:extLst>
      <p:ext uri="{BB962C8B-B14F-4D97-AF65-F5344CB8AC3E}">
        <p14:creationId xmlns:p14="http://schemas.microsoft.com/office/powerpoint/2010/main" val="981403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2667000"/>
            <a:ext cx="2667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95400" y="212652"/>
            <a:ext cx="7575698" cy="990600"/>
          </a:xfrm>
        </p:spPr>
        <p:txBody>
          <a:bodyPr>
            <a:noAutofit/>
          </a:bodyPr>
          <a:lstStyle/>
          <a:p>
            <a:r>
              <a:rPr lang="en-US" sz="3600" dirty="0"/>
              <a:t>Which of the following would not be considered matter:</a:t>
            </a:r>
          </a:p>
        </p:txBody>
      </p:sp>
      <p:sp>
        <p:nvSpPr>
          <p:cNvPr id="3" name="Content Placeholder 2"/>
          <p:cNvSpPr>
            <a:spLocks noGrp="1"/>
          </p:cNvSpPr>
          <p:nvPr>
            <p:ph sz="quarter" idx="1"/>
          </p:nvPr>
        </p:nvSpPr>
        <p:spPr>
          <a:xfrm>
            <a:off x="1676400" y="1676400"/>
            <a:ext cx="6517758" cy="4495800"/>
          </a:xfrm>
        </p:spPr>
        <p:txBody>
          <a:bodyPr>
            <a:normAutofit/>
          </a:bodyPr>
          <a:lstStyle/>
          <a:p>
            <a:pPr marL="0" indent="0">
              <a:buNone/>
            </a:pPr>
            <a:r>
              <a:rPr lang="en-US" sz="5400" i="1" dirty="0">
                <a:solidFill>
                  <a:schemeClr val="tx2"/>
                </a:solidFill>
              </a:rPr>
              <a:t>A.  atoms  </a:t>
            </a:r>
            <a:endParaRPr lang="en-US" sz="5400" dirty="0">
              <a:solidFill>
                <a:schemeClr val="tx2"/>
              </a:solidFill>
            </a:endParaRPr>
          </a:p>
          <a:p>
            <a:pPr marL="0" indent="0">
              <a:buNone/>
            </a:pPr>
            <a:r>
              <a:rPr lang="en-US" sz="5400" i="1" dirty="0">
                <a:solidFill>
                  <a:schemeClr val="tx2"/>
                </a:solidFill>
              </a:rPr>
              <a:t>B.  heat  </a:t>
            </a:r>
            <a:endParaRPr lang="en-US" sz="5400" dirty="0">
              <a:solidFill>
                <a:schemeClr val="tx2"/>
              </a:solidFill>
            </a:endParaRPr>
          </a:p>
          <a:p>
            <a:pPr marL="0" indent="0">
              <a:buNone/>
            </a:pPr>
            <a:r>
              <a:rPr lang="en-US" sz="5400" i="1" dirty="0">
                <a:solidFill>
                  <a:schemeClr val="tx2"/>
                </a:solidFill>
              </a:rPr>
              <a:t>C.  alloys</a:t>
            </a:r>
            <a:endParaRPr lang="en-US" sz="5400" dirty="0">
              <a:solidFill>
                <a:schemeClr val="tx2"/>
              </a:solidFill>
            </a:endParaRPr>
          </a:p>
          <a:p>
            <a:pPr marL="0" indent="0">
              <a:buNone/>
            </a:pPr>
            <a:r>
              <a:rPr lang="en-US" sz="5400" i="1" dirty="0">
                <a:solidFill>
                  <a:schemeClr val="tx2"/>
                </a:solidFill>
              </a:rPr>
              <a:t>D.  pudding</a:t>
            </a:r>
            <a:endParaRPr lang="en-US" sz="5400" dirty="0">
              <a:solidFill>
                <a:schemeClr val="tx2"/>
              </a:solidFill>
            </a:endParaRPr>
          </a:p>
        </p:txBody>
      </p:sp>
      <mc:AlternateContent xmlns:mc="http://schemas.openxmlformats.org/markup-compatibility/2006" xmlns:a14="http://schemas.microsoft.com/office/drawing/2010/main">
        <mc:Choice Requires="a14">
          <p:sp>
            <p:nvSpPr>
              <p:cNvPr id="5" name="TextBox 4"/>
              <p:cNvSpPr txBox="1"/>
              <p:nvPr/>
            </p:nvSpPr>
            <p:spPr>
              <a:xfrm>
                <a:off x="1447800" y="5334000"/>
                <a:ext cx="6172200" cy="1384995"/>
              </a:xfrm>
              <a:prstGeom prst="rect">
                <a:avLst/>
              </a:prstGeom>
              <a:noFill/>
            </p:spPr>
            <p:txBody>
              <a:bodyPr wrap="square" rtlCol="0">
                <a:spAutoFit/>
              </a:bodyPr>
              <a:lstStyle/>
              <a:p>
                <a:r>
                  <a:rPr lang="en-US" sz="2800" b="1" i="1" dirty="0" smtClean="0">
                    <a:solidFill>
                      <a:schemeClr val="accent2">
                        <a:lumMod val="75000"/>
                      </a:schemeClr>
                    </a:solidFill>
                  </a:rPr>
                  <a:t>Heat does not have mass or take up space.  It is a form of energy. </a:t>
                </a:r>
              </a:p>
              <a:p>
                <a:pPr/>
                <a14:m>
                  <m:oMathPara xmlns:m="http://schemas.openxmlformats.org/officeDocument/2006/math">
                    <m:oMathParaPr>
                      <m:jc m:val="centerGroup"/>
                    </m:oMathParaPr>
                    <m:oMath xmlns:m="http://schemas.openxmlformats.org/officeDocument/2006/math">
                      <m:r>
                        <a:rPr lang="en-US" sz="2800" b="1" i="1" smtClean="0">
                          <a:solidFill>
                            <a:schemeClr val="accent2">
                              <a:lumMod val="75000"/>
                            </a:schemeClr>
                          </a:solidFill>
                          <a:latin typeface="Cambria Math"/>
                        </a:rPr>
                        <m:t>𝑬𝒏𝒆𝒓𝒈𝒚</m:t>
                      </m:r>
                      <m:r>
                        <a:rPr lang="en-US" sz="2800" b="1" i="1" smtClean="0">
                          <a:solidFill>
                            <a:schemeClr val="accent2">
                              <a:lumMod val="75000"/>
                            </a:schemeClr>
                          </a:solidFill>
                          <a:latin typeface="Cambria Math"/>
                          <a:ea typeface="Cambria Math"/>
                        </a:rPr>
                        <m:t>≠</m:t>
                      </m:r>
                      <m:r>
                        <a:rPr lang="en-US" sz="2800" b="1" i="1" smtClean="0">
                          <a:solidFill>
                            <a:schemeClr val="accent2">
                              <a:lumMod val="75000"/>
                            </a:schemeClr>
                          </a:solidFill>
                          <a:latin typeface="Cambria Math"/>
                          <a:ea typeface="Cambria Math"/>
                        </a:rPr>
                        <m:t>𝑴𝒂𝒕𝒕𝒆𝒓</m:t>
                      </m:r>
                    </m:oMath>
                  </m:oMathPara>
                </a14:m>
                <a:endParaRPr lang="en-US" sz="2800" b="1" i="1" dirty="0">
                  <a:solidFill>
                    <a:schemeClr val="accent2">
                      <a:lumMod val="75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447800" y="5334000"/>
                <a:ext cx="6172200" cy="1384995"/>
              </a:xfrm>
              <a:prstGeom prst="rect">
                <a:avLst/>
              </a:prstGeom>
              <a:blipFill rotWithShape="1">
                <a:blip r:embed="rId2"/>
                <a:stretch>
                  <a:fillRect l="-2075" t="-4405" r="-1680"/>
                </a:stretch>
              </a:blipFill>
            </p:spPr>
            <p:txBody>
              <a:bodyPr/>
              <a:lstStyle/>
              <a:p>
                <a:r>
                  <a:rPr lang="en-US">
                    <a:noFill/>
                  </a:rPr>
                  <a:t> </a:t>
                </a:r>
              </a:p>
            </p:txBody>
          </p:sp>
        </mc:Fallback>
      </mc:AlternateContent>
    </p:spTree>
    <p:extLst>
      <p:ext uri="{BB962C8B-B14F-4D97-AF65-F5344CB8AC3E}">
        <p14:creationId xmlns:p14="http://schemas.microsoft.com/office/powerpoint/2010/main" val="18374495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sp>
        <p:nvSpPr>
          <p:cNvPr id="4" name="Rectangle 3"/>
          <p:cNvSpPr/>
          <p:nvPr/>
        </p:nvSpPr>
        <p:spPr>
          <a:xfrm>
            <a:off x="3962400" y="3505200"/>
            <a:ext cx="3048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533400" y="1752600"/>
            <a:ext cx="8153400" cy="4495800"/>
          </a:xfrm>
        </p:spPr>
        <p:txBody>
          <a:bodyPr/>
          <a:lstStyle/>
          <a:p>
            <a:pPr marL="0" indent="0">
              <a:buNone/>
            </a:pPr>
            <a:r>
              <a:rPr lang="en-US" sz="3600" dirty="0">
                <a:solidFill>
                  <a:schemeClr val="tx2"/>
                </a:solidFill>
              </a:rPr>
              <a:t>What type of reaction is associated with the </a:t>
            </a:r>
            <a:r>
              <a:rPr lang="en-US" sz="3600" u="sng" dirty="0">
                <a:solidFill>
                  <a:schemeClr val="tx2"/>
                </a:solidFill>
              </a:rPr>
              <a:t>absorption</a:t>
            </a:r>
            <a:r>
              <a:rPr lang="en-US" sz="3600" dirty="0">
                <a:solidFill>
                  <a:schemeClr val="tx2"/>
                </a:solidFill>
              </a:rPr>
              <a:t> of energy</a:t>
            </a:r>
            <a:r>
              <a:rPr lang="en-US" sz="3600" dirty="0" smtClean="0">
                <a:solidFill>
                  <a:schemeClr val="tx2"/>
                </a:solidFill>
              </a:rPr>
              <a:t>?</a:t>
            </a:r>
          </a:p>
          <a:p>
            <a:pPr marL="0" indent="0">
              <a:buNone/>
            </a:pPr>
            <a:endParaRPr lang="en-US" dirty="0">
              <a:solidFill>
                <a:schemeClr val="tx2"/>
              </a:solidFill>
            </a:endParaRPr>
          </a:p>
          <a:p>
            <a:pPr marL="0" indent="0">
              <a:buNone/>
            </a:pPr>
            <a:r>
              <a:rPr lang="en-US" sz="4800" i="1" dirty="0" smtClean="0">
                <a:solidFill>
                  <a:schemeClr val="tx2"/>
                </a:solidFill>
              </a:rPr>
              <a:t>Exothermic </a:t>
            </a:r>
            <a:r>
              <a:rPr lang="en-US" sz="4800" i="1" dirty="0">
                <a:solidFill>
                  <a:schemeClr val="tx2"/>
                </a:solidFill>
              </a:rPr>
              <a:t>or Endothermic</a:t>
            </a:r>
            <a:endParaRPr lang="en-US" sz="4800" dirty="0">
              <a:solidFill>
                <a:schemeClr val="tx2"/>
              </a:solidFill>
            </a:endParaRPr>
          </a:p>
        </p:txBody>
      </p:sp>
      <mc:AlternateContent xmlns:mc="http://schemas.openxmlformats.org/markup-compatibility/2006" xmlns:a14="http://schemas.microsoft.com/office/drawing/2010/main">
        <mc:Choice Requires="a14">
          <p:sp>
            <p:nvSpPr>
              <p:cNvPr id="5" name="Rectangle 4"/>
              <p:cNvSpPr/>
              <p:nvPr/>
            </p:nvSpPr>
            <p:spPr>
              <a:xfrm>
                <a:off x="228600" y="4724400"/>
                <a:ext cx="621035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𝑬𝒙𝒐𝒕𝒉𝒆𝒓𝒎𝒊𝒄</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𝒓𝒆𝒂𝒄𝒕𝒊𝒐𝒏𝒔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𝒓𝒆𝒍𝒆𝒂𝒔𝒆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𝒉𝒆𝒂𝒕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𝒕𝒉𝒂𝒕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𝒘𝒆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𝒄𝒂𝒏</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𝒔𝒆𝒏𝒔𝒆</m:t>
                      </m:r>
                      <m:r>
                        <a:rPr lang="en-US" b="1" i="1" smtClean="0">
                          <a:solidFill>
                            <a:schemeClr val="accent2">
                              <a:lumMod val="75000"/>
                            </a:schemeClr>
                          </a:solidFill>
                          <a:latin typeface="Cambria Math"/>
                        </a:rPr>
                        <m:t>.</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228600" y="4724400"/>
                <a:ext cx="6210354" cy="369332"/>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85091" y="5334000"/>
                <a:ext cx="898194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𝑬𝒏𝒅𝒐𝒕𝒉𝒆𝒓𝒎𝒊𝒄</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𝒓𝒆𝒂𝒄𝒕𝒊𝒐𝒏𝒔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𝒂𝒃𝒔𝒐𝒓𝒃</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𝒉𝒆𝒂𝒕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𝑾𝒆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𝒔𝒆𝒏𝒔𝒆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𝒔𝒖𝒓𝒓𝒐𝒖𝒏𝒅𝒊𝒏𝒈𝒔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𝒈𝒆𝒕𝒕𝒊𝒏𝒈</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𝒄𝒐𝒍𝒅</m:t>
                      </m:r>
                      <m:r>
                        <a:rPr lang="en-US" b="1" i="1" smtClean="0">
                          <a:solidFill>
                            <a:schemeClr val="accent2">
                              <a:lumMod val="75000"/>
                            </a:schemeClr>
                          </a:solidFill>
                          <a:latin typeface="Cambria Math"/>
                        </a:rPr>
                        <m:t>.</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85091" y="5334000"/>
                <a:ext cx="8981946" cy="369332"/>
              </a:xfrm>
              <a:prstGeom prst="rect">
                <a:avLst/>
              </a:prstGeom>
              <a:blipFill rotWithShape="1">
                <a:blip r:embed="rId3"/>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31218484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1600200"/>
            <a:ext cx="8153400" cy="4495800"/>
          </a:xfrm>
        </p:spPr>
        <p:txBody>
          <a:bodyPr/>
          <a:lstStyle/>
          <a:p>
            <a:pPr marL="0" indent="0">
              <a:buNone/>
            </a:pPr>
            <a:r>
              <a:rPr lang="en-US" sz="3600" dirty="0" smtClean="0">
                <a:solidFill>
                  <a:schemeClr val="tx2"/>
                </a:solidFill>
              </a:rPr>
              <a:t>According </a:t>
            </a:r>
            <a:r>
              <a:rPr lang="en-US" sz="3600" dirty="0">
                <a:solidFill>
                  <a:schemeClr val="tx2"/>
                </a:solidFill>
              </a:rPr>
              <a:t>to the Law of Conservation of Mass, what must the mass of CO</a:t>
            </a:r>
            <a:r>
              <a:rPr lang="en-US" sz="3600" baseline="-25000" dirty="0">
                <a:solidFill>
                  <a:schemeClr val="tx2"/>
                </a:solidFill>
              </a:rPr>
              <a:t>2</a:t>
            </a:r>
            <a:r>
              <a:rPr lang="en-US" sz="3600" dirty="0">
                <a:solidFill>
                  <a:schemeClr val="tx2"/>
                </a:solidFill>
              </a:rPr>
              <a:t> be in the following equation</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C</a:t>
            </a:r>
            <a:r>
              <a:rPr lang="en-US" baseline="-25000" dirty="0" smtClean="0">
                <a:solidFill>
                  <a:schemeClr val="tx2"/>
                </a:solidFill>
              </a:rPr>
              <a:t>6</a:t>
            </a:r>
            <a:r>
              <a:rPr lang="en-US" dirty="0" smtClean="0">
                <a:solidFill>
                  <a:schemeClr val="tx2"/>
                </a:solidFill>
              </a:rPr>
              <a:t>H</a:t>
            </a:r>
            <a:r>
              <a:rPr lang="en-US" baseline="-25000" dirty="0" smtClean="0">
                <a:solidFill>
                  <a:schemeClr val="tx2"/>
                </a:solidFill>
              </a:rPr>
              <a:t>12</a:t>
            </a:r>
            <a:r>
              <a:rPr lang="en-US" dirty="0" smtClean="0">
                <a:solidFill>
                  <a:schemeClr val="tx2"/>
                </a:solidFill>
              </a:rPr>
              <a:t>O</a:t>
            </a:r>
            <a:r>
              <a:rPr lang="en-US" baseline="-25000" dirty="0" smtClean="0">
                <a:solidFill>
                  <a:schemeClr val="tx2"/>
                </a:solidFill>
              </a:rPr>
              <a:t>6</a:t>
            </a:r>
            <a:r>
              <a:rPr lang="en-US" dirty="0" smtClean="0">
                <a:solidFill>
                  <a:schemeClr val="tx2"/>
                </a:solidFill>
              </a:rPr>
              <a:t> </a:t>
            </a:r>
            <a:r>
              <a:rPr lang="en-US" dirty="0">
                <a:solidFill>
                  <a:schemeClr val="tx2"/>
                </a:solidFill>
              </a:rPr>
              <a:t>+ 6O</a:t>
            </a:r>
            <a:r>
              <a:rPr lang="en-US" baseline="-25000" dirty="0">
                <a:solidFill>
                  <a:schemeClr val="tx2"/>
                </a:solidFill>
              </a:rPr>
              <a:t>2</a:t>
            </a:r>
            <a:r>
              <a:rPr lang="en-US" dirty="0">
                <a:solidFill>
                  <a:schemeClr val="tx2"/>
                </a:solidFill>
              </a:rPr>
              <a:t>      6CO</a:t>
            </a:r>
            <a:r>
              <a:rPr lang="en-US" baseline="-25000" dirty="0">
                <a:solidFill>
                  <a:schemeClr val="tx2"/>
                </a:solidFill>
              </a:rPr>
              <a:t>2</a:t>
            </a:r>
            <a:r>
              <a:rPr lang="en-US" dirty="0">
                <a:solidFill>
                  <a:schemeClr val="tx2"/>
                </a:solidFill>
              </a:rPr>
              <a:t>  +  6H</a:t>
            </a:r>
            <a:r>
              <a:rPr lang="en-US" baseline="-25000" dirty="0">
                <a:solidFill>
                  <a:schemeClr val="tx2"/>
                </a:solidFill>
              </a:rPr>
              <a:t>2</a:t>
            </a:r>
            <a:r>
              <a:rPr lang="en-US" dirty="0">
                <a:solidFill>
                  <a:schemeClr val="tx2"/>
                </a:solidFill>
              </a:rPr>
              <a:t>O</a:t>
            </a:r>
          </a:p>
          <a:p>
            <a:pPr marL="0" indent="0">
              <a:buNone/>
            </a:pPr>
            <a:r>
              <a:rPr lang="en-US" dirty="0" smtClean="0">
                <a:solidFill>
                  <a:schemeClr val="tx2"/>
                </a:solidFill>
              </a:rPr>
              <a:t>54g   </a:t>
            </a:r>
            <a:r>
              <a:rPr lang="en-US" dirty="0">
                <a:solidFill>
                  <a:schemeClr val="tx2"/>
                </a:solidFill>
              </a:rPr>
              <a:t>+  98g   =</a:t>
            </a:r>
            <a:r>
              <a:rPr lang="en-US" dirty="0" smtClean="0">
                <a:solidFill>
                  <a:schemeClr val="tx2"/>
                </a:solidFill>
              </a:rPr>
              <a:t>   ___     </a:t>
            </a:r>
            <a:r>
              <a:rPr lang="en-US" dirty="0">
                <a:solidFill>
                  <a:schemeClr val="tx2"/>
                </a:solidFill>
              </a:rPr>
              <a:t>+   53g</a:t>
            </a:r>
          </a:p>
        </p:txBody>
      </p:sp>
      <p:cxnSp>
        <p:nvCxnSpPr>
          <p:cNvPr id="5" name="Straight Arrow Connector 4"/>
          <p:cNvCxnSpPr/>
          <p:nvPr/>
        </p:nvCxnSpPr>
        <p:spPr>
          <a:xfrm>
            <a:off x="3167616" y="4114800"/>
            <a:ext cx="381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21</a:t>
            </a:r>
            <a:endParaRPr lang="en-US" sz="6000" dirty="0">
              <a:solidFill>
                <a:schemeClr val="tx2"/>
              </a:solidFill>
            </a:endParaRPr>
          </a:p>
        </p:txBody>
      </p:sp>
    </p:spTree>
    <p:extLst>
      <p:ext uri="{BB962C8B-B14F-4D97-AF65-F5344CB8AC3E}">
        <p14:creationId xmlns:p14="http://schemas.microsoft.com/office/powerpoint/2010/main" val="13225121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48616" y="4572000"/>
            <a:ext cx="990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609600" y="1651591"/>
            <a:ext cx="8153400" cy="4495800"/>
          </a:xfrm>
        </p:spPr>
        <p:txBody>
          <a:bodyPr/>
          <a:lstStyle/>
          <a:p>
            <a:pPr marL="0" indent="0">
              <a:buNone/>
            </a:pPr>
            <a:r>
              <a:rPr lang="en-US" sz="3600" dirty="0" smtClean="0">
                <a:solidFill>
                  <a:schemeClr val="tx2"/>
                </a:solidFill>
              </a:rPr>
              <a:t>According </a:t>
            </a:r>
            <a:r>
              <a:rPr lang="en-US" sz="3600" dirty="0">
                <a:solidFill>
                  <a:schemeClr val="tx2"/>
                </a:solidFill>
              </a:rPr>
              <a:t>to the Law of Conservation of Mass, what must the mass of CO</a:t>
            </a:r>
            <a:r>
              <a:rPr lang="en-US" sz="3600" baseline="-25000" dirty="0">
                <a:solidFill>
                  <a:schemeClr val="tx2"/>
                </a:solidFill>
              </a:rPr>
              <a:t>2</a:t>
            </a:r>
            <a:r>
              <a:rPr lang="en-US" sz="3600" dirty="0">
                <a:solidFill>
                  <a:schemeClr val="tx2"/>
                </a:solidFill>
              </a:rPr>
              <a:t> be in the following equation</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C</a:t>
            </a:r>
            <a:r>
              <a:rPr lang="en-US" baseline="-25000" dirty="0" smtClean="0">
                <a:solidFill>
                  <a:schemeClr val="tx2"/>
                </a:solidFill>
              </a:rPr>
              <a:t>6</a:t>
            </a:r>
            <a:r>
              <a:rPr lang="en-US" dirty="0" smtClean="0">
                <a:solidFill>
                  <a:schemeClr val="tx2"/>
                </a:solidFill>
              </a:rPr>
              <a:t>H</a:t>
            </a:r>
            <a:r>
              <a:rPr lang="en-US" baseline="-25000" dirty="0" smtClean="0">
                <a:solidFill>
                  <a:schemeClr val="tx2"/>
                </a:solidFill>
              </a:rPr>
              <a:t>12</a:t>
            </a:r>
            <a:r>
              <a:rPr lang="en-US" dirty="0" smtClean="0">
                <a:solidFill>
                  <a:schemeClr val="tx2"/>
                </a:solidFill>
              </a:rPr>
              <a:t>O</a:t>
            </a:r>
            <a:r>
              <a:rPr lang="en-US" baseline="-25000" dirty="0" smtClean="0">
                <a:solidFill>
                  <a:schemeClr val="tx2"/>
                </a:solidFill>
              </a:rPr>
              <a:t>6</a:t>
            </a:r>
            <a:r>
              <a:rPr lang="en-US" dirty="0" smtClean="0">
                <a:solidFill>
                  <a:schemeClr val="tx2"/>
                </a:solidFill>
              </a:rPr>
              <a:t> </a:t>
            </a:r>
            <a:r>
              <a:rPr lang="en-US" dirty="0">
                <a:solidFill>
                  <a:schemeClr val="tx2"/>
                </a:solidFill>
              </a:rPr>
              <a:t>+ 6O</a:t>
            </a:r>
            <a:r>
              <a:rPr lang="en-US" baseline="-25000" dirty="0">
                <a:solidFill>
                  <a:schemeClr val="tx2"/>
                </a:solidFill>
              </a:rPr>
              <a:t>2</a:t>
            </a:r>
            <a:r>
              <a:rPr lang="en-US" dirty="0">
                <a:solidFill>
                  <a:schemeClr val="tx2"/>
                </a:solidFill>
              </a:rPr>
              <a:t>      6CO</a:t>
            </a:r>
            <a:r>
              <a:rPr lang="en-US" baseline="-25000" dirty="0">
                <a:solidFill>
                  <a:schemeClr val="tx2"/>
                </a:solidFill>
              </a:rPr>
              <a:t>2</a:t>
            </a:r>
            <a:r>
              <a:rPr lang="en-US" dirty="0">
                <a:solidFill>
                  <a:schemeClr val="tx2"/>
                </a:solidFill>
              </a:rPr>
              <a:t>  +  6H</a:t>
            </a:r>
            <a:r>
              <a:rPr lang="en-US" baseline="-25000" dirty="0">
                <a:solidFill>
                  <a:schemeClr val="tx2"/>
                </a:solidFill>
              </a:rPr>
              <a:t>2</a:t>
            </a:r>
            <a:r>
              <a:rPr lang="en-US" dirty="0">
                <a:solidFill>
                  <a:schemeClr val="tx2"/>
                </a:solidFill>
              </a:rPr>
              <a:t>O</a:t>
            </a:r>
          </a:p>
          <a:p>
            <a:pPr marL="0" indent="0">
              <a:buNone/>
            </a:pPr>
            <a:r>
              <a:rPr lang="en-US" dirty="0" smtClean="0">
                <a:solidFill>
                  <a:schemeClr val="tx2"/>
                </a:solidFill>
              </a:rPr>
              <a:t>54g   </a:t>
            </a:r>
            <a:r>
              <a:rPr lang="en-US" dirty="0">
                <a:solidFill>
                  <a:schemeClr val="tx2"/>
                </a:solidFill>
              </a:rPr>
              <a:t>+  98g   =</a:t>
            </a:r>
            <a:r>
              <a:rPr lang="en-US" dirty="0" smtClean="0">
                <a:solidFill>
                  <a:schemeClr val="tx2"/>
                </a:solidFill>
              </a:rPr>
              <a:t>   _</a:t>
            </a:r>
            <a:r>
              <a:rPr lang="en-US" u="sng" dirty="0" smtClean="0">
                <a:solidFill>
                  <a:schemeClr val="tx2"/>
                </a:solidFill>
              </a:rPr>
              <a:t>99g</a:t>
            </a:r>
            <a:r>
              <a:rPr lang="en-US" dirty="0" smtClean="0">
                <a:solidFill>
                  <a:schemeClr val="tx2"/>
                </a:solidFill>
              </a:rPr>
              <a:t>_     </a:t>
            </a:r>
            <a:r>
              <a:rPr lang="en-US" dirty="0">
                <a:solidFill>
                  <a:schemeClr val="tx2"/>
                </a:solidFill>
              </a:rPr>
              <a:t>+   53g</a:t>
            </a:r>
          </a:p>
        </p:txBody>
      </p:sp>
      <p:cxnSp>
        <p:nvCxnSpPr>
          <p:cNvPr id="5" name="Straight Arrow Connector 4"/>
          <p:cNvCxnSpPr/>
          <p:nvPr/>
        </p:nvCxnSpPr>
        <p:spPr>
          <a:xfrm>
            <a:off x="3167616" y="4114800"/>
            <a:ext cx="381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Rectangle 6"/>
              <p:cNvSpPr/>
              <p:nvPr/>
            </p:nvSpPr>
            <p:spPr>
              <a:xfrm>
                <a:off x="770966" y="5410200"/>
                <a:ext cx="739176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chemeClr val="accent2">
                              <a:lumMod val="75000"/>
                            </a:schemeClr>
                          </a:solidFill>
                          <a:latin typeface="Cambria Math"/>
                        </a:rPr>
                        <m:t>𝑻𝒉𝒆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𝒎𝒂𝒔𝒔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𝒓𝒆𝒂𝒄𝒕𝒂𝒏𝒕𝒔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𝒎𝒖𝒔𝒕</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𝒆𝒒𝒖𝒂𝒍</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𝒎𝒂𝒔𝒔</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𝒐𝒇</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𝒕𝒉𝒆</m:t>
                      </m:r>
                      <m:r>
                        <a:rPr lang="en-US" b="1" i="1" smtClean="0">
                          <a:solidFill>
                            <a:schemeClr val="accent2">
                              <a:lumMod val="75000"/>
                            </a:schemeClr>
                          </a:solidFill>
                          <a:latin typeface="Cambria Math"/>
                        </a:rPr>
                        <m:t> </m:t>
                      </m:r>
                      <m:r>
                        <a:rPr lang="en-US" b="1" i="1" smtClean="0">
                          <a:solidFill>
                            <a:schemeClr val="accent2">
                              <a:lumMod val="75000"/>
                            </a:schemeClr>
                          </a:solidFill>
                          <a:latin typeface="Cambria Math"/>
                        </a:rPr>
                        <m:t>𝒑𝒓𝒐𝒅𝒖𝒄𝒕𝒔</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770966" y="5410200"/>
                <a:ext cx="7391767" cy="369332"/>
              </a:xfrm>
              <a:prstGeom prst="rect">
                <a:avLst/>
              </a:prstGeom>
              <a:blipFill rotWithShape="1">
                <a:blip r:embed="rId2"/>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29061669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676400"/>
            <a:ext cx="8153400" cy="4495800"/>
          </a:xfrm>
        </p:spPr>
        <p:txBody>
          <a:bodyPr/>
          <a:lstStyle/>
          <a:p>
            <a:pPr marL="0" indent="0">
              <a:buNone/>
            </a:pPr>
            <a:r>
              <a:rPr lang="en-US" sz="3600" dirty="0">
                <a:solidFill>
                  <a:schemeClr val="tx2"/>
                </a:solidFill>
              </a:rPr>
              <a:t>Which of the following is not an indication of a chemical change</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gas</a:t>
            </a:r>
            <a:endParaRPr lang="en-US" sz="3600" dirty="0">
              <a:solidFill>
                <a:schemeClr val="tx2"/>
              </a:solidFill>
            </a:endParaRPr>
          </a:p>
          <a:p>
            <a:pPr marL="0" indent="0">
              <a:buNone/>
            </a:pPr>
            <a:r>
              <a:rPr lang="en-US" sz="3600" i="1" dirty="0" smtClean="0">
                <a:solidFill>
                  <a:schemeClr val="tx2"/>
                </a:solidFill>
              </a:rPr>
              <a:t>change </a:t>
            </a:r>
            <a:r>
              <a:rPr lang="en-US" sz="3600" i="1" dirty="0">
                <a:solidFill>
                  <a:schemeClr val="tx2"/>
                </a:solidFill>
              </a:rPr>
              <a:t>in color</a:t>
            </a:r>
            <a:endParaRPr lang="en-US" sz="3600"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precipitate</a:t>
            </a:r>
            <a:endParaRPr lang="en-US" sz="3600" dirty="0">
              <a:solidFill>
                <a:schemeClr val="tx2"/>
              </a:solidFill>
            </a:endParaRPr>
          </a:p>
          <a:p>
            <a:pPr marL="0" indent="0">
              <a:buNone/>
            </a:pPr>
            <a:r>
              <a:rPr lang="en-US" sz="3600" i="1" dirty="0" smtClean="0">
                <a:solidFill>
                  <a:schemeClr val="tx2"/>
                </a:solidFill>
              </a:rPr>
              <a:t>melting</a:t>
            </a:r>
            <a:endParaRPr lang="en-US" sz="36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22</a:t>
            </a:r>
            <a:endParaRPr lang="en-US" sz="6000" dirty="0">
              <a:solidFill>
                <a:schemeClr val="tx2"/>
              </a:solidFill>
            </a:endParaRPr>
          </a:p>
        </p:txBody>
      </p:sp>
    </p:spTree>
    <p:extLst>
      <p:ext uri="{BB962C8B-B14F-4D97-AF65-F5344CB8AC3E}">
        <p14:creationId xmlns:p14="http://schemas.microsoft.com/office/powerpoint/2010/main" val="20082652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7210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609600" y="1676400"/>
            <a:ext cx="8153400" cy="4495800"/>
          </a:xfrm>
        </p:spPr>
        <p:txBody>
          <a:bodyPr/>
          <a:lstStyle/>
          <a:p>
            <a:pPr marL="0" indent="0">
              <a:buNone/>
            </a:pPr>
            <a:r>
              <a:rPr lang="en-US" sz="3600" dirty="0">
                <a:solidFill>
                  <a:schemeClr val="tx2"/>
                </a:solidFill>
              </a:rPr>
              <a:t>Which of the following is not an indication of a chemical change</a:t>
            </a:r>
            <a:r>
              <a:rPr lang="en-US" sz="3600"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gas</a:t>
            </a:r>
            <a:endParaRPr lang="en-US" sz="3600" dirty="0">
              <a:solidFill>
                <a:schemeClr val="tx2"/>
              </a:solidFill>
            </a:endParaRPr>
          </a:p>
          <a:p>
            <a:pPr marL="0" indent="0">
              <a:buNone/>
            </a:pPr>
            <a:r>
              <a:rPr lang="en-US" sz="3600" i="1" dirty="0" smtClean="0">
                <a:solidFill>
                  <a:schemeClr val="tx2"/>
                </a:solidFill>
              </a:rPr>
              <a:t>change </a:t>
            </a:r>
            <a:r>
              <a:rPr lang="en-US" sz="3600" i="1" dirty="0">
                <a:solidFill>
                  <a:schemeClr val="tx2"/>
                </a:solidFill>
              </a:rPr>
              <a:t>in color</a:t>
            </a:r>
            <a:endParaRPr lang="en-US" sz="3600"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precipitate</a:t>
            </a:r>
            <a:endParaRPr lang="en-US" sz="3600" dirty="0">
              <a:solidFill>
                <a:schemeClr val="tx2"/>
              </a:solidFill>
            </a:endParaRPr>
          </a:p>
          <a:p>
            <a:pPr marL="0" indent="0">
              <a:buNone/>
            </a:pPr>
            <a:r>
              <a:rPr lang="en-US" sz="3600" i="1" dirty="0" smtClean="0">
                <a:solidFill>
                  <a:schemeClr val="tx2"/>
                </a:solidFill>
              </a:rPr>
              <a:t>melting</a:t>
            </a:r>
            <a:endParaRPr lang="en-US" sz="3600" dirty="0">
              <a:solidFill>
                <a:schemeClr val="tx2"/>
              </a:solidFill>
            </a:endParaRPr>
          </a:p>
        </p:txBody>
      </p:sp>
    </p:spTree>
    <p:extLst>
      <p:ext uri="{BB962C8B-B14F-4D97-AF65-F5344CB8AC3E}">
        <p14:creationId xmlns:p14="http://schemas.microsoft.com/office/powerpoint/2010/main" val="19257577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924800" cy="990600"/>
          </a:xfrm>
        </p:spPr>
        <p:txBody>
          <a:bodyPr>
            <a:normAutofit fontScale="90000"/>
          </a:bodyPr>
          <a:lstStyle/>
          <a:p>
            <a:r>
              <a:rPr lang="en-US" dirty="0" smtClean="0"/>
              <a:t>Which of the two substances is more dense?</a:t>
            </a:r>
            <a:endParaRPr lang="en-US" dirty="0"/>
          </a:p>
        </p:txBody>
      </p:sp>
      <p:grpSp>
        <p:nvGrpSpPr>
          <p:cNvPr id="7" name="Group 6"/>
          <p:cNvGrpSpPr/>
          <p:nvPr/>
        </p:nvGrpSpPr>
        <p:grpSpPr>
          <a:xfrm>
            <a:off x="1219200" y="2066261"/>
            <a:ext cx="6629400" cy="1569660"/>
            <a:chOff x="685800" y="2073349"/>
            <a:chExt cx="6629400" cy="1569660"/>
          </a:xfrm>
        </p:grpSpPr>
        <p:sp>
          <p:nvSpPr>
            <p:cNvPr id="3" name="TextBox 2"/>
            <p:cNvSpPr txBox="1"/>
            <p:nvPr/>
          </p:nvSpPr>
          <p:spPr>
            <a:xfrm>
              <a:off x="685800" y="2073349"/>
              <a:ext cx="1219200" cy="1569660"/>
            </a:xfrm>
            <a:prstGeom prst="rect">
              <a:avLst/>
            </a:prstGeom>
            <a:noFill/>
          </p:spPr>
          <p:txBody>
            <a:bodyPr wrap="square" rtlCol="0">
              <a:spAutoFit/>
            </a:bodyPr>
            <a:lstStyle/>
            <a:p>
              <a:r>
                <a:rPr lang="en-US" sz="9600" dirty="0" smtClean="0"/>
                <a:t>A</a:t>
              </a:r>
              <a:endParaRPr lang="en-US" sz="9600" dirty="0"/>
            </a:p>
          </p:txBody>
        </p:sp>
        <p:sp>
          <p:nvSpPr>
            <p:cNvPr id="4" name="TextBox 3"/>
            <p:cNvSpPr txBox="1"/>
            <p:nvPr/>
          </p:nvSpPr>
          <p:spPr>
            <a:xfrm>
              <a:off x="3390900" y="2073349"/>
              <a:ext cx="1219200" cy="1569660"/>
            </a:xfrm>
            <a:prstGeom prst="rect">
              <a:avLst/>
            </a:prstGeom>
            <a:noFill/>
          </p:spPr>
          <p:txBody>
            <a:bodyPr wrap="square" rtlCol="0">
              <a:spAutoFit/>
            </a:bodyPr>
            <a:lstStyle/>
            <a:p>
              <a:r>
                <a:rPr lang="en-US" sz="9600" dirty="0" smtClean="0"/>
                <a:t>or</a:t>
              </a:r>
              <a:endParaRPr lang="en-US" sz="9600" dirty="0"/>
            </a:p>
          </p:txBody>
        </p:sp>
        <p:sp>
          <p:nvSpPr>
            <p:cNvPr id="5" name="TextBox 4"/>
            <p:cNvSpPr txBox="1"/>
            <p:nvPr/>
          </p:nvSpPr>
          <p:spPr>
            <a:xfrm>
              <a:off x="6096000" y="2073349"/>
              <a:ext cx="1219200" cy="1569660"/>
            </a:xfrm>
            <a:prstGeom prst="rect">
              <a:avLst/>
            </a:prstGeom>
            <a:noFill/>
          </p:spPr>
          <p:txBody>
            <a:bodyPr wrap="square" rtlCol="0">
              <a:spAutoFit/>
            </a:bodyPr>
            <a:lstStyle/>
            <a:p>
              <a:r>
                <a:rPr lang="en-US" sz="9600" dirty="0" smtClean="0"/>
                <a:t>B</a:t>
              </a:r>
              <a:endParaRPr lang="en-US" sz="9600" dirty="0"/>
            </a:p>
          </p:txBody>
        </p:sp>
      </p:grpSp>
      <p:sp>
        <p:nvSpPr>
          <p:cNvPr id="8" name="TextBox 7"/>
          <p:cNvSpPr txBox="1"/>
          <p:nvPr/>
        </p:nvSpPr>
        <p:spPr>
          <a:xfrm>
            <a:off x="76200" y="152400"/>
            <a:ext cx="1143000" cy="1015663"/>
          </a:xfrm>
          <a:prstGeom prst="rect">
            <a:avLst/>
          </a:prstGeom>
          <a:noFill/>
        </p:spPr>
        <p:txBody>
          <a:bodyPr wrap="square" rtlCol="0">
            <a:spAutoFit/>
          </a:bodyPr>
          <a:lstStyle/>
          <a:p>
            <a:r>
              <a:rPr lang="en-US" sz="6000" dirty="0" smtClean="0">
                <a:solidFill>
                  <a:schemeClr val="tx2"/>
                </a:solidFill>
              </a:rPr>
              <a:t>23</a:t>
            </a:r>
            <a:endParaRPr lang="en-US" sz="6000" dirty="0">
              <a:solidFill>
                <a:schemeClr val="tx2"/>
              </a:solidFill>
            </a:endParaRPr>
          </a:p>
        </p:txBody>
      </p:sp>
    </p:spTree>
    <p:extLst>
      <p:ext uri="{BB962C8B-B14F-4D97-AF65-F5344CB8AC3E}">
        <p14:creationId xmlns:p14="http://schemas.microsoft.com/office/powerpoint/2010/main" val="30368011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324599" y="2286000"/>
            <a:ext cx="1513367"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19200" y="228600"/>
            <a:ext cx="7924800" cy="990600"/>
          </a:xfrm>
        </p:spPr>
        <p:txBody>
          <a:bodyPr>
            <a:normAutofit fontScale="90000"/>
          </a:bodyPr>
          <a:lstStyle/>
          <a:p>
            <a:r>
              <a:rPr lang="en-US" dirty="0" smtClean="0"/>
              <a:t>Which of the two substances is more dense?</a:t>
            </a:r>
            <a:endParaRPr lang="en-US" dirty="0"/>
          </a:p>
        </p:txBody>
      </p:sp>
      <p:grpSp>
        <p:nvGrpSpPr>
          <p:cNvPr id="7" name="Group 6"/>
          <p:cNvGrpSpPr/>
          <p:nvPr/>
        </p:nvGrpSpPr>
        <p:grpSpPr>
          <a:xfrm>
            <a:off x="1219200" y="2066261"/>
            <a:ext cx="6629400" cy="1569660"/>
            <a:chOff x="685800" y="2073349"/>
            <a:chExt cx="6629400" cy="1569660"/>
          </a:xfrm>
        </p:grpSpPr>
        <p:sp>
          <p:nvSpPr>
            <p:cNvPr id="3" name="TextBox 2"/>
            <p:cNvSpPr txBox="1"/>
            <p:nvPr/>
          </p:nvSpPr>
          <p:spPr>
            <a:xfrm>
              <a:off x="685800" y="2073349"/>
              <a:ext cx="1219200" cy="1569660"/>
            </a:xfrm>
            <a:prstGeom prst="rect">
              <a:avLst/>
            </a:prstGeom>
            <a:noFill/>
          </p:spPr>
          <p:txBody>
            <a:bodyPr wrap="square" rtlCol="0">
              <a:spAutoFit/>
            </a:bodyPr>
            <a:lstStyle/>
            <a:p>
              <a:r>
                <a:rPr lang="en-US" sz="9600" dirty="0" smtClean="0"/>
                <a:t>A</a:t>
              </a:r>
              <a:endParaRPr lang="en-US" sz="9600" dirty="0"/>
            </a:p>
          </p:txBody>
        </p:sp>
        <p:sp>
          <p:nvSpPr>
            <p:cNvPr id="4" name="TextBox 3"/>
            <p:cNvSpPr txBox="1"/>
            <p:nvPr/>
          </p:nvSpPr>
          <p:spPr>
            <a:xfrm>
              <a:off x="3390900" y="2073349"/>
              <a:ext cx="1219200" cy="1569660"/>
            </a:xfrm>
            <a:prstGeom prst="rect">
              <a:avLst/>
            </a:prstGeom>
            <a:noFill/>
          </p:spPr>
          <p:txBody>
            <a:bodyPr wrap="square" rtlCol="0">
              <a:spAutoFit/>
            </a:bodyPr>
            <a:lstStyle/>
            <a:p>
              <a:r>
                <a:rPr lang="en-US" sz="9600" dirty="0" smtClean="0"/>
                <a:t>or</a:t>
              </a:r>
              <a:endParaRPr lang="en-US" sz="9600" dirty="0"/>
            </a:p>
          </p:txBody>
        </p:sp>
        <p:sp>
          <p:nvSpPr>
            <p:cNvPr id="5" name="TextBox 4"/>
            <p:cNvSpPr txBox="1"/>
            <p:nvPr/>
          </p:nvSpPr>
          <p:spPr>
            <a:xfrm>
              <a:off x="6096000" y="2073349"/>
              <a:ext cx="1219200" cy="1569660"/>
            </a:xfrm>
            <a:prstGeom prst="rect">
              <a:avLst/>
            </a:prstGeom>
            <a:noFill/>
          </p:spPr>
          <p:txBody>
            <a:bodyPr wrap="square" rtlCol="0">
              <a:spAutoFit/>
            </a:bodyPr>
            <a:lstStyle/>
            <a:p>
              <a:r>
                <a:rPr lang="en-US" sz="9600" dirty="0" smtClean="0"/>
                <a:t>B</a:t>
              </a:r>
              <a:endParaRPr lang="en-US" sz="9600" dirty="0"/>
            </a:p>
          </p:txBody>
        </p:sp>
      </p:grpSp>
      <p:sp>
        <p:nvSpPr>
          <p:cNvPr id="6" name="AutoShape 2" descr="data:image/jpeg;base64,/9j/4AAQSkZJRgABAQAAAQABAAD/2wCEAAkGBhQSERUUEhQWFBUUFxoXGRgXFRYZGxcbFxgWGBgXFxsYGyYeGBojGRYaHy8gIycpLCwtFh4xNTAqNSYrLCkBCQoKDQwNFA8PFCkYFBgpKSkpKSkpKSopKSkpKSkpKSkpKSkpKSkpKSkpKSkpKSkpKSkpKSkpKSkpKSkpKSkpKf/AABEIAKgBIAMBIgACEQEDEQH/xAAbAAEAAgMBAQAAAAAAAAAAAAAAAgMBBAUGB//EADkQAAEDAgQDBgQFBAEFAAAAAAEAAhEhMQMSQVEEYXEFIoGRofATMrHBBkLR4fEUI1JykgcVFkNi/8QAFwEBAQEBAAAAAAAAAAAAAAAAAAECA//EABgRAQEBAQEAAAAAAAAAAAAAAAARARIC/9oADAMBAAIRAxEAPwCpERdEEREBERAREQEREBERARF0uB/DmPjVbhkN/wAnd0etT4KDmovWYv8A0/eBIxmE0mWuHlefRUO/AWOHRnwoOuY/TLN6JcHmkXWxfwpxTZnBcYpQtOk6Go5rQxuBxGCX4b2g6uY4D1CChERUEREBERAREQEREBERAREQEREBERBlEREEREBERARFtf8AbnZ2tguzBpGQE0dtS806qDUWV3+A/DOI4O7hm0vGURImM1Seg8V3MD8G4LTLgX8u80W1qT9EqvD4GA57g1jS5xsAJK7vCfgjHcR8TLht1lwcR4N18dV7JuGzDENY1uhytaJiwMXVpxTNqX5TpKzvojS7N/DuDgVYwOcPzvqZ5aDwC3viEmpkwsF5FRUEEnrp5Sof1NADfbeLwsKvaQTJi8H7I7Gm4i/iFq/BzkQaTTfmK3VuUDemu2tkI2S+J1UHPJjY/MLzyM3oq8OTUSb61PNZa4205+7oji8d+DMDEnJOERYtq3xaT9IXn+N/BPEM+XLiD/5MH/i6Cvfz76/wjp0qKStXUfISEX03juw8HGM4rAXR8wkGlwSDXxXI7Q/AeGa4Ly06B3eaepu31Wuh4lFvdodh42BPxMMgD8wq3/kKecLQVGUQIQqCIiAiIgIiICIiAiIgIiICLCu4Thy97WjU7EwNTRBTK6fCfh/FxCIDQCMwJcKjcR9F3ux+zMkzFTQGHEs0mAMwMTBsu7gcOG/K1ttBH01WarjcD+DsOCH952pqOoA/L4yu1gcDhYbS1rWgC4ExpuVcKCd+W/1WBBJmDv6H30Wd0ZxCPIx47eCse4Vrb1pf3sq8PCAtX9/RDMSDEarKptZyI8lHEwpBFRr6qfDYh12j3zU24XOKWnQfuoKIqAYn3b9FP4VWmBWeannaHAAAneLRoVZNj5fdUVOdYnT3TZM00AHX6WWXi48fe61iz/GZJ90QTkgCttle/HETqK396KgvJpVHHNaRpyIjmgnILaQKnVTwyYMGTT0miqboDYc68lF+LIoRInW8qjbzCTMUkiPWFVgvJvPgLrWbxEETrb7/AKqxmJW/lHu6JGwKDfSOR0O4qtLjOxMDEMuw2zR2ZoDXU6UOl1e3ErMyOZ9wtiRExb+UHleK/BN8jpGUNhzWCtZLjFfAStbE/C3fbnB7wIluXKMovGW69fmpBnqK+MqwCff1Vo+fYnYAaS4h4YBIJgh0XE0gTutTi+xnhxMMa3rAB/xqSb2Nl9FIBmRadqKvF4MOFIIIiCAZ6yKhXNHzTiOzsRgl7HATE6TeJFFrr6F2h2UHsyupFKAdSBNqyvG9o9ivwiLuBsQ0+uxWkc9Fl7CDBBB2Ij6rCoIiICIiAiIAgt4RkuAyF41DSAfAkwOpXqex+xAyQ9ovJBhzZBGXvG4FTZcrsXhHNdmgS6jRBcSDBc4RSALgr1eFMjumYmQaDSpNjyWdXG3w+CB0cKClOnLlorw28W39AosMtiUw20I06UUBooZqI192UOGwt/Mgqz4fpSysea0Ph4LKo5DmqRWwV/wgBEX8lBt/GPH+VViOgxe31UFrRSANzU1jdRGKYvpX+VF+IBBANrqAdN7gIMtYATU1vzmqyXaVNo+8Ko4dImDfexFKqxj5FRN9I/hBjSZ8J2/hHY0Amanz1Vb3hpynrI+nNVuDSZNJi0hUZbiQA2eg3uTXxWHPmCaRpCm9kAycwO/1m6oztJjXx85N0U4nHoYNDSZivRTLgIMjkADJ3rqtc4Tg4ECa7LbYR4/VQYwIPeMgaTBMBTL6AtHvosOJmxGysD3AaiBFtSdK1RFmGKVbojcVxcQQSIp52WG8SM16Ej9PqoDFg3mphUbGak735brGI4g6RT2KKDHQ0kdY+qwcWehARF7j3gQT70Veo56+ahg4t6VHkVJrdpk1Hmgg9k+/3WjxbL5R3jcfLmtZ2h51XRfi+fT081AOzdNh7tVXNHmeP4Vr4z4bsSh7wNGkRALqSbzG1lxXdhl2Jla5oETUERETAElwrdpPovV9ocG5wAaQJlpaWgh02kmo1tuuTx3Z2eQAcjYJZhudhkPbEcg2pMCDSVtXnOM4U4bi0gUpQkieRIE2+uyoXc7S4V5aPhggYQzgHEb8opJltSJNzqeS5HEYOUgTMgGC1zSOod6HVEVIiKoK7gQ44jQx4w3GgcXZY6G89KqkGKhdnsnjQ9wYcPMQMxxHNa+MtMoEAgGl51UV2uB4fKMpaCa5nkwKwZoBLifzX+i62YSDSKUG81rstLhOEAEVLXEvlzzLayGBp+VoGi6YBA0ob0WVTwn0oCfDdTcSaAga+llr4WMTmuZiD4b7K7DFK08PooJONZBv7nko4+MARGo+ylhmHAGt7781jEw9vc9eigi3ENCD/tzR28XECNR4dEL4EltqUg3EHoheTyikctbKKsDJgEdDJoNZVZPgPTosOpFYBrdCAbGtLoiGJh63jw8IUm40UHIHlKw7EBnXc0rKjwpkHu289uaqsfNewtHl0WTww8ef3hSxngDWmwVPxS7QibbIFbAA/XrVRLSJMX2sevJTE5QJI3r7kJh4O7gRav7oINxDWx2vPuVaMKka+7wqi0zckdNed6K0jLM/T79FBXhvcCAWk7U0VoxpdqPqNPNMOT3ToaaWUHYESdzeZQXO7rfX3tVQwsSTIuRptzqq2OMHYUEi41V7GgVEAeHqgmHk0H02O/RYzHqPH1+qwccAit/TmoFwLr/uiJtEwJ8IsrsVpvpsB6qBZTak9NUOLQ9aHkqIOfJv48tFZjd2TMKpjxJtF5PLRZaSR3ul0GcXDN5Gk3WlxQzd2JBNajnRwNgVsfEBB0rFYpXVZfWftrX9VrEebb2JlIJGc5Yk/K2KmG5qE0hcLtXiHF2R8SyRMOkzUSXPcTTUxqva8Vg5L0mJLjcE7EUpHmvI9oYIq3DYcMDvhjiS4VcyGRIMtaHmf1VxXLRYWVplZg4GYwC0f7ODZnaV6X8P8IcNrs7WkOLZJPyR+U1o6aHouJ2Xwoc7vCZ0Dhp80tgyLGsChXd7Ka4CHB7oJgkhoc0yJgA0lv5qzG6mrjt4WGCZMz1kLezDXbr4R7uufwvDFolz55EQB97rYyAmI0HQrKryRTY35Tt4LBEEVHj6D91jCeC2aCB5pQS6B71Kgnng2PvULJfNZ89aqsYlRGk+anikxtt43UGMQScw++pqFS15Otid5Vpx7yKVtzjTxWG5Y2M++qio/Ep7j3KtNqxuVU0SK2Bt9JWHYZk1ofeiCLmihEQbG4VWLxeXlJvAVzWtHdjxmyoxOHN5np6SquI4eZwBpTyHVWuc4WilCVMYJDYFfH6Kv4JEEmmv7XQYbgT18fTmpNFaae67KL5FRbqZ8FJrybNqL++iCzCxSZoYFJ/VQGIKiSfGJ6fRQY4GztLEfvVZZgHSQJm194+yiJMGVupmwmtdFZhtilxe9/JRxHlgoK9fdVHA4iKD1Fqz01VFr8PmIFIkeyqy+8j0AlTZU/NPqrsgtGvnzRFLsAHoTtCtAAt5zPgqwa/ZVYeLV06TsoLnnSfss4bo2ptW++yg0jMeg1nqjWRJ9ASgi3FqZHosscSagBppJgRPNV5Saixg+Cz8Ga1MGlwimNiiASYmLVoNTyQ3NCW9b9SLETK1+OxDUlroHStB6SrMF5gUdv0/Rawczi+EaQR38R0gy7EM922YgZYgz8pWl2djODnhzS0ghoxGuzO70hoEuJNDel7VXaxcUO1LD+UOIOYHoaiRovJ/iLB/vEfNDA4/22tygkx3hUiggkq4jS4hrBSodJDoEtbAFSScx1JNbHRUSNCCNCDIPMclkAn1v63U8TGzZswGZxBmIiJBAApWR5LSI4b8pB23n7Feg7D7be55Y8tqJbQCSDN/9ZpyXngL1+tVvdm8V/eFmtLpyzDQQDBO5EkidYQx7vh8TNAIpFNzTY6KxglpG+y0sN2jTSeZNNBseatw+ImhoRTpHodVlV7cMgAOryGn6qwOvSR79FQXb9PDms4WPNiKmInaPsgu+MA4A9LCfBZDZbUef8qGa9jBp05JSNabz1WRnIRAEADltCxlHTWPHSlEzGaV87rD6ChmsU0RUw0WFvVRkWdPVU5Dao2qPKpRkiA6Bqgus6oibU+6mDPhrv1j3Va78UayI2rfbfqqA81qI0/hUbRaNNNJtf8AVSGLAiRXkoZqyR9fBQc4aivSfRBsgNoZny9JUcoMxcX99FqYQgxFI6WWMXEMUBHQ06qI2RhiSaE3vCi/Hc03HjoFqsYZmQR1+q3WYgNBBjmJruiqBJMzOtFJ/DAbifCf3Vr2CZFPdgq34pJ5780FT3OaRHy7mPI6qf8AUDN/t9h1qsf0rZqYPKfunw8umbat/OoQWQ43gShwYqBXx9d0e82J8vpzR7wJruDtyruiGFikA0qD3qBQe6YFQb8t/NTa+ReSBprM1ooEHIZEHbWeqKN40ajSpj7qQfnacpNP1WvhYTruAa24qLD0qrX4sD/EXmNB4c1UQ+I0gAzI3BpsRCxjPgGG/Luctop4qD+Li76DcneKRrVc/tLHaCCflmC7OWlhDTekPJpTzVFfH8S7Fw3fBJkskhrx3ZrQg/NLSAJ0NF53i+1cXFaWueYOjRltvF/Hc2WzjdptzAgYksgSMUAYmUktzhrQDBM20ixXPxvmNSeZEEnWQLVlaRFxk7ctlhEVRhXcGHHEaGTmJAECTJ5aqpZa4gyCQdwY+iD2GBxIcRBBn87Yyh0/KYoCamo1W23HAkvcSZIkC8nu0j9l4bDx3NgAkAaAxzMbLvf+SgFuWxua92+nXZZjVeic4mNB62pcqP8AUEuFDB2sNDMihWnw/Hh7e44GIFmgGfWn3C3G8UHUuR16V8VFXszESC0Cu9Og2U8THgXEj161XNPGCtST0I9QbytzDxw417pvBF4UFzeIm+sCniVWMUsqTAMRpUqQqDEjpaN1TjlzqZZ5SK80GcehqaAzEg3tJC18fiTN9aRWOm62cPDBEFo8JMT47rJwSCQNRcEGfWiQZwH073kDefssOw2GdL6ytfK1tXUNRFZ8drK1mlBWsRUDzuqNbEa4XBHN028FsfDAAFCdL1peiy+9K8piJvqdlr4TTJm0TXXb+FIq9ggRmNa6x1GitOMdRpsLGxOyHEpe25ssE/lgAGSSXD9ZRFuYaCSDfX9FrDGId3QINJm3UalZeXRcUPSKevJYbwrqnMDpWvi3bZQSw8U6HwNJ3jqrHYuXlr5c0GKIuDpVtPUSq/h/5HnE1jSmg5Kibnlwkab/AEtJVBzNdJjYU8FecaNQBE0mdN1S/iTzO1oG8mbwgyJLu8RryA5K9uHAtM6xMb9AtfDOaTNZP0r4QPMLL+JyNJBkmBUakxJ3mUGSx2alARz8qCNFLGLwa6kCnP3qojHNIivoLTOon6qrGzMcMs1pQg0OrQfugvbiQAJ0FC2kTznfoqsRjYnQGXbiBOgsDC0x2g8vPw8rnT/cIdYNNGxYu5GFnExyxv8AchsAfMJOxJrpOnRVGn2z8rnBge1wttBq9+UUi/Oi81j8S55BeZIETEClyBpK3u1uMD8pa91i09494AzJGoN61pC5i1mJrKIiqCIiAiIgLNI5/ZYRBtdmu74Bq2RIJFagTBcASJN916Xh8RkZhdoI7gbXLWmVePUhiEAgEgG4BNeqi17k47SJNADEmImlZIiYICszQYa0TBPdaHSBFIiQarwYxDSSSAIjMRTYRZdnC7dJxGNAOSMsayYrtSB1kqRa7P8AXS+AbmmVwc6ImcoEiBWFccdzYOUnvUdBG8DnNBZcp3Gkuc1rIgDMayKEgiP/AFiIMVGxCxicU1pOcYhw6H4lMtYAIg0ArUAhSK62DxjQ35zUSKRWsghTbxR0IINAJgz42ErzOHxbfiMLS8l5cKgwAMs5SG9/vDlAmYld5mIA0iACT3q1cRQCN+isDieLFDLWFp706DU8+qlgcc4iO602q0i2x58+aNOG4l0AzEzPeAjuxt03XN4gNwn5wSSbB7hFJIImogSZ5Gqg7ZwnG9QTHdibUMmNVQ5haTchxo2hdejfSZWg3j3YZPxJJLgzKKQ7YzRpIINTaq2sXjsrauApJ0dFZdm5NG2hQWTnES6giesRTWb+C22AN+YzMQTAkfZc34uIHD4Tmk0FYBA3cZhwjopcL2lmhr2uzgS+WmG9IJvKg6Ax+9AEaW01NfKeSj/VDMbRMUNp3AO+655xcF3cBihIGaOct1gXi11jBeXAl7AA0kNIEF0VgTcAEmfJUdBmM1wkSNg4iaC8iw5JjQakwWgkNFiQLTc0XOPFzORoGonabgjePVWOE/3JcC0GjXAtNJBmoERcDUoJMxnGJMTOaZAEW845rOFxoEB+UZjYVkGne2kwN1Diu0IbHeGcQIAJLSQCWhtTAd5StfB4tjcMxlaGvdhZ34cAu+YgA2AJIgxVIOjxfFNa13dAaASYy1jbotFvEDCOXExB8R5o0TlAoaUl+k6CVr8Pxwe7D+GamazlLQ0V+YgCZaINa8pVvF8W7DaIDpg1MEtqW/llpIJBy+hSC3E7TDXNZBkgugZiIFi0BupkDeDsVTxHFHDDsr5cO9Dw50lxGVoDPlB60vC4fHYrGjJhF2UFpb3u62BIDBALYJtpJ3VGLx2I5sOcTqdMxAgExSYjyViV1cDt7O5+bJhA1FXGTInOWNGaQNRpGq4/E4ud7nQBmM0EKtFUAiIqgiIgIiICIiAiIgIiICAxUaIiC3B4jKIgEc9JkmCO8CSTUHVRbjEEQTlaaMJlo27poSFBFFb2N2s52HkLWnclrTIFhBFv0Cxw/amI1rx8R0uAAN7AiZnumCTMXAWkiDpO4pwPxsJzPiEOa6GOlrWubEZnluYiDYAkkLXxeOe92I5xMYgyvgNBc2IAdQi33qtUFEK3GYYZhnEZ320D8N5n4jjAmXSKCCJ2iaKP9a1xzYmGHnNJBOgBDWjLGUCTP+U1stVEhXSwO1yxjsPBwWta4CBIpESXGQ52oABoJV2JTM74hzOIkPENDJLcuVhzk1BDjIisLjokK3DxryA1oGYZi4EDK8mzjBBBaBFDEaLcwu1CZDXTLGtbhR87zEy94ljRA74NZsuOsteRYkSIpsUhXVd+IIzgYZAgES5kvcTDwYJEC8zYHdc08U/MCHkBrS0NEBgkgyGRlmkWsVWiFXf1j9HOB3DiCaQATNgKeJ3UcfiHPILzmIBAnSbxz5qtEEcgmYE7xWllbjYxeZcZPNQREERFQREQEREBERAREQYRERRERAREQEREBERAREQEREBERAREQEREBERAREQEREBERAREQEREBERAREQf/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811" r="4716"/>
          <a:stretch/>
        </p:blipFill>
        <p:spPr bwMode="auto">
          <a:xfrm>
            <a:off x="5826640" y="4038600"/>
            <a:ext cx="2509284"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11218"/>
          <a:stretch/>
        </p:blipFill>
        <p:spPr bwMode="auto">
          <a:xfrm>
            <a:off x="581025" y="4038600"/>
            <a:ext cx="2495550" cy="163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0398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77463"/>
            <a:ext cx="8153400" cy="990600"/>
          </a:xfrm>
        </p:spPr>
        <p:txBody>
          <a:bodyPr/>
          <a:lstStyle/>
          <a:p>
            <a:r>
              <a:rPr lang="en-US" dirty="0" smtClean="0"/>
              <a:t>Solve the following word problem:</a:t>
            </a:r>
            <a:endParaRPr lang="en-US" dirty="0"/>
          </a:p>
        </p:txBody>
      </p:sp>
      <p:sp>
        <p:nvSpPr>
          <p:cNvPr id="3" name="TextBox 2"/>
          <p:cNvSpPr txBox="1"/>
          <p:nvPr/>
        </p:nvSpPr>
        <p:spPr>
          <a:xfrm>
            <a:off x="609600" y="2133600"/>
            <a:ext cx="8001000" cy="1200329"/>
          </a:xfrm>
          <a:prstGeom prst="rect">
            <a:avLst/>
          </a:prstGeom>
          <a:noFill/>
        </p:spPr>
        <p:txBody>
          <a:bodyPr wrap="square" rtlCol="0">
            <a:spAutoFit/>
          </a:bodyPr>
          <a:lstStyle/>
          <a:p>
            <a:r>
              <a:rPr lang="en-US" sz="3600" dirty="0" smtClean="0">
                <a:solidFill>
                  <a:schemeClr val="tx2"/>
                </a:solidFill>
              </a:rPr>
              <a:t>What is the volume of a 5 pound (2270 g) gummy bear if its density is 1.56 g/ml?</a:t>
            </a:r>
            <a:endParaRPr lang="en-US" sz="3600" dirty="0">
              <a:solidFill>
                <a:schemeClr val="tx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573162"/>
            <a:ext cx="2819400" cy="278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6200" y="152400"/>
            <a:ext cx="1143000" cy="1015663"/>
          </a:xfrm>
          <a:prstGeom prst="rect">
            <a:avLst/>
          </a:prstGeom>
          <a:noFill/>
        </p:spPr>
        <p:txBody>
          <a:bodyPr wrap="square" rtlCol="0">
            <a:spAutoFit/>
          </a:bodyPr>
          <a:lstStyle/>
          <a:p>
            <a:r>
              <a:rPr lang="en-US" sz="6000" dirty="0" smtClean="0">
                <a:solidFill>
                  <a:schemeClr val="tx2"/>
                </a:solidFill>
              </a:rPr>
              <a:t>24</a:t>
            </a:r>
            <a:endParaRPr lang="en-US" sz="6000" dirty="0">
              <a:solidFill>
                <a:schemeClr val="tx2"/>
              </a:solidFill>
            </a:endParaRPr>
          </a:p>
        </p:txBody>
      </p:sp>
    </p:spTree>
    <p:extLst>
      <p:ext uri="{BB962C8B-B14F-4D97-AF65-F5344CB8AC3E}">
        <p14:creationId xmlns:p14="http://schemas.microsoft.com/office/powerpoint/2010/main" val="21153868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77463"/>
            <a:ext cx="8153400" cy="990600"/>
          </a:xfrm>
        </p:spPr>
        <p:txBody>
          <a:bodyPr/>
          <a:lstStyle/>
          <a:p>
            <a:r>
              <a:rPr lang="en-US" dirty="0" smtClean="0"/>
              <a:t>Solve the following word problem:</a:t>
            </a:r>
            <a:endParaRPr lang="en-US" dirty="0"/>
          </a:p>
        </p:txBody>
      </p:sp>
      <p:sp>
        <p:nvSpPr>
          <p:cNvPr id="3" name="TextBox 2"/>
          <p:cNvSpPr txBox="1"/>
          <p:nvPr/>
        </p:nvSpPr>
        <p:spPr>
          <a:xfrm>
            <a:off x="609600" y="2133600"/>
            <a:ext cx="8001000" cy="1200329"/>
          </a:xfrm>
          <a:prstGeom prst="rect">
            <a:avLst/>
          </a:prstGeom>
          <a:noFill/>
        </p:spPr>
        <p:txBody>
          <a:bodyPr wrap="square" rtlCol="0">
            <a:spAutoFit/>
          </a:bodyPr>
          <a:lstStyle/>
          <a:p>
            <a:r>
              <a:rPr lang="en-US" sz="3600" dirty="0" smtClean="0">
                <a:solidFill>
                  <a:schemeClr val="tx2"/>
                </a:solidFill>
              </a:rPr>
              <a:t>What is the volume of a 5 pound (2270 g) gummy bear if its density is 1.56 g/ml?</a:t>
            </a:r>
            <a:endParaRPr lang="en-US" sz="3600" dirty="0">
              <a:solidFill>
                <a:schemeClr val="tx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555441"/>
            <a:ext cx="2819400" cy="278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2362200" y="4343400"/>
                <a:ext cx="6553200" cy="66133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2">
                              <a:lumMod val="75000"/>
                            </a:schemeClr>
                          </a:solidFill>
                          <a:latin typeface="Cambria Math"/>
                        </a:rPr>
                        <m:t>𝐷</m:t>
                      </m:r>
                      <m:r>
                        <a:rPr lang="en-US" i="1" smtClean="0">
                          <a:solidFill>
                            <a:schemeClr val="accent2">
                              <a:lumMod val="75000"/>
                            </a:schemeClr>
                          </a:solidFill>
                          <a:latin typeface="Cambria Math"/>
                        </a:rPr>
                        <m:t>=</m:t>
                      </m:r>
                      <m:f>
                        <m:fPr>
                          <m:ctrlPr>
                            <a:rPr lang="en-US" i="1">
                              <a:solidFill>
                                <a:schemeClr val="accent2">
                                  <a:lumMod val="75000"/>
                                </a:schemeClr>
                              </a:solidFill>
                              <a:latin typeface="Cambria Math"/>
                            </a:rPr>
                          </m:ctrlPr>
                        </m:fPr>
                        <m:num>
                          <m:r>
                            <a:rPr lang="en-US" i="1">
                              <a:solidFill>
                                <a:schemeClr val="accent2">
                                  <a:lumMod val="75000"/>
                                </a:schemeClr>
                              </a:solidFill>
                              <a:latin typeface="Cambria Math"/>
                            </a:rPr>
                            <m:t>𝑀</m:t>
                          </m:r>
                        </m:num>
                        <m:den>
                          <m:r>
                            <a:rPr lang="en-US" i="1">
                              <a:solidFill>
                                <a:schemeClr val="accent2">
                                  <a:lumMod val="75000"/>
                                </a:schemeClr>
                              </a:solidFill>
                              <a:latin typeface="Cambria Math"/>
                            </a:rPr>
                            <m:t>𝑉</m:t>
                          </m:r>
                        </m:den>
                      </m:f>
                      <m:r>
                        <a:rPr lang="en-US" i="1">
                          <a:solidFill>
                            <a:schemeClr val="accent2">
                              <a:lumMod val="75000"/>
                            </a:schemeClr>
                          </a:solidFill>
                          <a:latin typeface="Cambria Math"/>
                        </a:rPr>
                        <m:t>               </m:t>
                      </m:r>
                      <m:r>
                        <a:rPr lang="en-US" i="1">
                          <a:solidFill>
                            <a:schemeClr val="accent2">
                              <a:lumMod val="75000"/>
                            </a:schemeClr>
                          </a:solidFill>
                          <a:latin typeface="Cambria Math"/>
                        </a:rPr>
                        <m:t>𝑉</m:t>
                      </m:r>
                      <m:r>
                        <a:rPr lang="en-US" i="1">
                          <a:solidFill>
                            <a:schemeClr val="accent2">
                              <a:lumMod val="75000"/>
                            </a:schemeClr>
                          </a:solidFill>
                          <a:latin typeface="Cambria Math"/>
                        </a:rPr>
                        <m:t>=</m:t>
                      </m:r>
                      <m:f>
                        <m:fPr>
                          <m:ctrlPr>
                            <a:rPr lang="en-US" i="1">
                              <a:solidFill>
                                <a:schemeClr val="accent2">
                                  <a:lumMod val="75000"/>
                                </a:schemeClr>
                              </a:solidFill>
                              <a:latin typeface="Cambria Math"/>
                            </a:rPr>
                          </m:ctrlPr>
                        </m:fPr>
                        <m:num>
                          <m:r>
                            <a:rPr lang="en-US" i="1">
                              <a:solidFill>
                                <a:schemeClr val="accent2">
                                  <a:lumMod val="75000"/>
                                </a:schemeClr>
                              </a:solidFill>
                              <a:latin typeface="Cambria Math"/>
                            </a:rPr>
                            <m:t>𝑀</m:t>
                          </m:r>
                        </m:num>
                        <m:den>
                          <m:r>
                            <a:rPr lang="en-US" i="1">
                              <a:solidFill>
                                <a:schemeClr val="accent2">
                                  <a:lumMod val="75000"/>
                                </a:schemeClr>
                              </a:solidFill>
                              <a:latin typeface="Cambria Math"/>
                            </a:rPr>
                            <m:t>𝐷</m:t>
                          </m:r>
                        </m:den>
                      </m:f>
                      <m:r>
                        <a:rPr lang="en-US" i="1">
                          <a:solidFill>
                            <a:schemeClr val="accent2">
                              <a:lumMod val="75000"/>
                            </a:schemeClr>
                          </a:solidFill>
                          <a:latin typeface="Cambria Math"/>
                        </a:rPr>
                        <m:t>=</m:t>
                      </m:r>
                      <m:f>
                        <m:fPr>
                          <m:ctrlPr>
                            <a:rPr lang="en-US" i="1">
                              <a:solidFill>
                                <a:schemeClr val="accent2">
                                  <a:lumMod val="75000"/>
                                </a:schemeClr>
                              </a:solidFill>
                              <a:latin typeface="Cambria Math"/>
                            </a:rPr>
                          </m:ctrlPr>
                        </m:fPr>
                        <m:num>
                          <m:r>
                            <a:rPr lang="en-US" i="1">
                              <a:solidFill>
                                <a:schemeClr val="accent2">
                                  <a:lumMod val="75000"/>
                                </a:schemeClr>
                              </a:solidFill>
                              <a:latin typeface="Cambria Math"/>
                            </a:rPr>
                            <m:t>2270</m:t>
                          </m:r>
                          <m:r>
                            <a:rPr lang="en-US" i="1">
                              <a:solidFill>
                                <a:schemeClr val="accent2">
                                  <a:lumMod val="75000"/>
                                </a:schemeClr>
                              </a:solidFill>
                              <a:latin typeface="Cambria Math"/>
                            </a:rPr>
                            <m:t>𝑔</m:t>
                          </m:r>
                        </m:num>
                        <m:den>
                          <m:r>
                            <a:rPr lang="en-US" i="1">
                              <a:solidFill>
                                <a:schemeClr val="accent2">
                                  <a:lumMod val="75000"/>
                                </a:schemeClr>
                              </a:solidFill>
                              <a:latin typeface="Cambria Math"/>
                            </a:rPr>
                            <m:t>1.56 </m:t>
                          </m:r>
                          <m:r>
                            <a:rPr lang="en-US" i="1">
                              <a:solidFill>
                                <a:schemeClr val="accent2">
                                  <a:lumMod val="75000"/>
                                </a:schemeClr>
                              </a:solidFill>
                              <a:latin typeface="Cambria Math"/>
                            </a:rPr>
                            <m:t>𝑔</m:t>
                          </m:r>
                          <m:r>
                            <a:rPr lang="en-US" i="1">
                              <a:solidFill>
                                <a:schemeClr val="accent2">
                                  <a:lumMod val="75000"/>
                                </a:schemeClr>
                              </a:solidFill>
                              <a:latin typeface="Cambria Math"/>
                            </a:rPr>
                            <m:t>/</m:t>
                          </m:r>
                          <m:r>
                            <a:rPr lang="en-US" i="1">
                              <a:solidFill>
                                <a:schemeClr val="accent2">
                                  <a:lumMod val="75000"/>
                                </a:schemeClr>
                              </a:solidFill>
                              <a:latin typeface="Cambria Math"/>
                            </a:rPr>
                            <m:t>𝑚𝐿</m:t>
                          </m:r>
                        </m:den>
                      </m:f>
                      <m:r>
                        <a:rPr lang="en-US" i="1">
                          <a:solidFill>
                            <a:schemeClr val="accent2">
                              <a:lumMod val="75000"/>
                            </a:schemeClr>
                          </a:solidFill>
                          <a:latin typeface="Cambria Math"/>
                        </a:rPr>
                        <m:t>=1455 </m:t>
                      </m:r>
                      <m:r>
                        <a:rPr lang="en-US" i="1">
                          <a:solidFill>
                            <a:schemeClr val="accent2">
                              <a:lumMod val="75000"/>
                            </a:schemeClr>
                          </a:solidFill>
                          <a:latin typeface="Cambria Math"/>
                        </a:rPr>
                        <m:t>𝑚𝐿</m:t>
                      </m:r>
                      <m:r>
                        <a:rPr lang="en-US" i="1">
                          <a:solidFill>
                            <a:schemeClr val="accent2">
                              <a:lumMod val="75000"/>
                            </a:schemeClr>
                          </a:solidFill>
                          <a:latin typeface="Cambria Math"/>
                        </a:rPr>
                        <m:t> </m:t>
                      </m:r>
                      <m:r>
                        <a:rPr lang="en-US" i="1">
                          <a:solidFill>
                            <a:schemeClr val="accent2">
                              <a:lumMod val="75000"/>
                            </a:schemeClr>
                          </a:solidFill>
                          <a:latin typeface="Cambria Math"/>
                        </a:rPr>
                        <m:t>𝑜𝑟</m:t>
                      </m:r>
                      <m:r>
                        <a:rPr lang="en-US" i="1">
                          <a:solidFill>
                            <a:schemeClr val="accent2">
                              <a:lumMod val="75000"/>
                            </a:schemeClr>
                          </a:solidFill>
                          <a:latin typeface="Cambria Math"/>
                        </a:rPr>
                        <m:t> 1.5 </m:t>
                      </m:r>
                      <m:r>
                        <a:rPr lang="en-US" i="1">
                          <a:solidFill>
                            <a:schemeClr val="accent2">
                              <a:lumMod val="75000"/>
                            </a:schemeClr>
                          </a:solidFill>
                          <a:latin typeface="Cambria Math"/>
                        </a:rPr>
                        <m:t>𝐿</m:t>
                      </m:r>
                    </m:oMath>
                  </m:oMathPara>
                </a14:m>
                <a:endParaRPr lang="en-US" dirty="0">
                  <a:solidFill>
                    <a:schemeClr val="accent2">
                      <a:lumMod val="75000"/>
                    </a:schemeClr>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2362200" y="4343400"/>
                <a:ext cx="6553200" cy="661335"/>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58507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153400" cy="990600"/>
          </a:xfrm>
        </p:spPr>
        <p:txBody>
          <a:bodyPr>
            <a:normAutofit fontScale="90000"/>
          </a:bodyPr>
          <a:lstStyle/>
          <a:p>
            <a:r>
              <a:rPr lang="en-US" sz="3100" dirty="0"/>
              <a:t> </a:t>
            </a:r>
            <a:r>
              <a:rPr lang="en-US" sz="4000" dirty="0"/>
              <a:t>After extensive experimentation what end result of the scientific method offers an </a:t>
            </a:r>
            <a:r>
              <a:rPr lang="en-US" sz="4000" u="sng" dirty="0"/>
              <a:t>explanation</a:t>
            </a:r>
            <a:r>
              <a:rPr lang="en-US" sz="4000" dirty="0"/>
              <a:t> of what occurs in nature.</a:t>
            </a:r>
          </a:p>
        </p:txBody>
      </p:sp>
      <p:sp>
        <p:nvSpPr>
          <p:cNvPr id="3" name="Content Placeholder 2"/>
          <p:cNvSpPr>
            <a:spLocks noGrp="1"/>
          </p:cNvSpPr>
          <p:nvPr>
            <p:ph sz="quarter" idx="1"/>
          </p:nvPr>
        </p:nvSpPr>
        <p:spPr>
          <a:xfrm>
            <a:off x="533400" y="3733800"/>
            <a:ext cx="8153400" cy="2133600"/>
          </a:xfrm>
        </p:spPr>
        <p:txBody>
          <a:bodyPr>
            <a:normAutofit fontScale="92500" lnSpcReduction="20000"/>
          </a:bodyPr>
          <a:lstStyle/>
          <a:p>
            <a:pPr marL="0" indent="0">
              <a:buNone/>
            </a:pPr>
            <a:endParaRPr lang="en-US" i="1" dirty="0" smtClean="0"/>
          </a:p>
          <a:p>
            <a:pPr marL="0" indent="0">
              <a:buNone/>
            </a:pPr>
            <a:endParaRPr lang="en-US" i="1" dirty="0"/>
          </a:p>
          <a:p>
            <a:pPr marL="0" indent="0">
              <a:buNone/>
            </a:pPr>
            <a:endParaRPr lang="en-US" i="1" dirty="0" smtClean="0"/>
          </a:p>
          <a:p>
            <a:pPr marL="0" indent="0">
              <a:buNone/>
            </a:pPr>
            <a:r>
              <a:rPr lang="en-US" sz="6000" i="1" dirty="0" smtClean="0"/>
              <a:t>    </a:t>
            </a:r>
            <a:r>
              <a:rPr lang="en-US" sz="6000" i="1" dirty="0" smtClean="0">
                <a:solidFill>
                  <a:schemeClr val="tx2"/>
                </a:solidFill>
              </a:rPr>
              <a:t>A </a:t>
            </a:r>
            <a:r>
              <a:rPr lang="en-US" sz="6000" i="1" dirty="0">
                <a:solidFill>
                  <a:schemeClr val="tx2"/>
                </a:solidFill>
              </a:rPr>
              <a:t>Law or a Theory</a:t>
            </a:r>
            <a:endParaRPr lang="en-US" sz="6000" dirty="0">
              <a:solidFill>
                <a:schemeClr val="tx2"/>
              </a:solidFill>
            </a:endParaRPr>
          </a:p>
        </p:txBody>
      </p:sp>
      <p:sp>
        <p:nvSpPr>
          <p:cNvPr id="6" name="TextBox 5"/>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3</a:t>
            </a:r>
            <a:endParaRPr lang="en-US" sz="6000" dirty="0">
              <a:solidFill>
                <a:schemeClr val="tx2"/>
              </a:solidFill>
            </a:endParaRPr>
          </a:p>
        </p:txBody>
      </p:sp>
    </p:spTree>
    <p:extLst>
      <p:ext uri="{BB962C8B-B14F-4D97-AF65-F5344CB8AC3E}">
        <p14:creationId xmlns:p14="http://schemas.microsoft.com/office/powerpoint/2010/main" val="957018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29200" y="4191000"/>
            <a:ext cx="2286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981200"/>
            <a:ext cx="8153400" cy="990600"/>
          </a:xfrm>
        </p:spPr>
        <p:txBody>
          <a:bodyPr>
            <a:normAutofit fontScale="90000"/>
          </a:bodyPr>
          <a:lstStyle/>
          <a:p>
            <a:r>
              <a:rPr lang="en-US" sz="3100" dirty="0"/>
              <a:t> </a:t>
            </a:r>
            <a:r>
              <a:rPr lang="en-US" sz="4000" dirty="0"/>
              <a:t>After extensive experimentation what end result of the scientific method offers an </a:t>
            </a:r>
            <a:r>
              <a:rPr lang="en-US" sz="4000" u="sng" dirty="0"/>
              <a:t>explanation</a:t>
            </a:r>
            <a:r>
              <a:rPr lang="en-US" sz="4000" dirty="0"/>
              <a:t> of what occurs in nature.</a:t>
            </a:r>
          </a:p>
        </p:txBody>
      </p:sp>
      <p:sp>
        <p:nvSpPr>
          <p:cNvPr id="3" name="Content Placeholder 2"/>
          <p:cNvSpPr>
            <a:spLocks noGrp="1"/>
          </p:cNvSpPr>
          <p:nvPr>
            <p:ph sz="quarter" idx="1"/>
          </p:nvPr>
        </p:nvSpPr>
        <p:spPr>
          <a:xfrm>
            <a:off x="685800" y="2590800"/>
            <a:ext cx="8153400" cy="4495800"/>
          </a:xfrm>
        </p:spPr>
        <p:txBody>
          <a:bodyPr/>
          <a:lstStyle/>
          <a:p>
            <a:pPr marL="0" indent="0">
              <a:buNone/>
            </a:pPr>
            <a:endParaRPr lang="en-US" i="1" dirty="0" smtClean="0"/>
          </a:p>
          <a:p>
            <a:pPr marL="0" indent="0">
              <a:buNone/>
            </a:pPr>
            <a:endParaRPr lang="en-US" i="1" dirty="0"/>
          </a:p>
          <a:p>
            <a:pPr marL="0" indent="0">
              <a:buNone/>
            </a:pPr>
            <a:endParaRPr lang="en-US" i="1" dirty="0" smtClean="0"/>
          </a:p>
          <a:p>
            <a:pPr marL="0" indent="0">
              <a:buNone/>
            </a:pPr>
            <a:r>
              <a:rPr lang="en-US" sz="6000" i="1" dirty="0" smtClean="0"/>
              <a:t>    </a:t>
            </a:r>
            <a:r>
              <a:rPr lang="en-US" sz="6000" i="1" dirty="0" smtClean="0">
                <a:solidFill>
                  <a:schemeClr val="tx2"/>
                </a:solidFill>
              </a:rPr>
              <a:t>A </a:t>
            </a:r>
            <a:r>
              <a:rPr lang="en-US" sz="6000" i="1" dirty="0">
                <a:solidFill>
                  <a:schemeClr val="tx2"/>
                </a:solidFill>
              </a:rPr>
              <a:t>Law or a Theory</a:t>
            </a:r>
            <a:endParaRPr lang="en-US" sz="6000" dirty="0">
              <a:solidFill>
                <a:schemeClr val="tx2"/>
              </a:solidFill>
            </a:endParaRPr>
          </a:p>
        </p:txBody>
      </p:sp>
      <p:sp>
        <p:nvSpPr>
          <p:cNvPr id="5" name="TextBox 4"/>
          <p:cNvSpPr txBox="1"/>
          <p:nvPr/>
        </p:nvSpPr>
        <p:spPr>
          <a:xfrm>
            <a:off x="668079" y="5638800"/>
            <a:ext cx="7772400" cy="523220"/>
          </a:xfrm>
          <a:prstGeom prst="rect">
            <a:avLst/>
          </a:prstGeom>
          <a:noFill/>
        </p:spPr>
        <p:txBody>
          <a:bodyPr wrap="square" rtlCol="0">
            <a:spAutoFit/>
          </a:bodyPr>
          <a:lstStyle/>
          <a:p>
            <a:r>
              <a:rPr lang="en-US" sz="2800" b="1" i="1" dirty="0" smtClean="0">
                <a:solidFill>
                  <a:schemeClr val="accent2">
                    <a:lumMod val="75000"/>
                  </a:schemeClr>
                </a:solidFill>
              </a:rPr>
              <a:t>Theories explain while law merely state what occurs</a:t>
            </a:r>
            <a:endParaRPr lang="en-US" sz="2800" b="1" i="1" dirty="0">
              <a:solidFill>
                <a:schemeClr val="accent2">
                  <a:lumMod val="75000"/>
                </a:schemeClr>
              </a:solidFill>
            </a:endParaRPr>
          </a:p>
        </p:txBody>
      </p:sp>
    </p:spTree>
    <p:extLst>
      <p:ext uri="{BB962C8B-B14F-4D97-AF65-F5344CB8AC3E}">
        <p14:creationId xmlns:p14="http://schemas.microsoft.com/office/powerpoint/2010/main" val="3654139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8153400" cy="990600"/>
          </a:xfrm>
        </p:spPr>
        <p:txBody>
          <a:bodyPr>
            <a:noAutofit/>
          </a:bodyPr>
          <a:lstStyle/>
          <a:p>
            <a:r>
              <a:rPr lang="en-US" sz="3600" dirty="0"/>
              <a:t>Which of the following properties couldn’t you describe quantitatively:</a:t>
            </a:r>
          </a:p>
        </p:txBody>
      </p:sp>
      <p:sp>
        <p:nvSpPr>
          <p:cNvPr id="3" name="Content Placeholder 2"/>
          <p:cNvSpPr>
            <a:spLocks noGrp="1"/>
          </p:cNvSpPr>
          <p:nvPr>
            <p:ph sz="quarter" idx="1"/>
          </p:nvPr>
        </p:nvSpPr>
        <p:spPr>
          <a:xfrm>
            <a:off x="1401726" y="1828800"/>
            <a:ext cx="6629400" cy="4495800"/>
          </a:xfrm>
        </p:spPr>
        <p:txBody>
          <a:bodyPr/>
          <a:lstStyle/>
          <a:p>
            <a:pPr marL="0" lvl="0" indent="0">
              <a:buNone/>
            </a:pPr>
            <a:r>
              <a:rPr lang="en-US" sz="5400" i="1" dirty="0" smtClean="0">
                <a:solidFill>
                  <a:schemeClr val="tx2"/>
                </a:solidFill>
              </a:rPr>
              <a:t>Temperature</a:t>
            </a:r>
            <a:endParaRPr lang="en-US" sz="5400" dirty="0">
              <a:solidFill>
                <a:schemeClr val="tx2"/>
              </a:solidFill>
            </a:endParaRPr>
          </a:p>
          <a:p>
            <a:pPr marL="0" lvl="0" indent="0">
              <a:buNone/>
            </a:pPr>
            <a:r>
              <a:rPr lang="en-US" sz="5400" i="1" dirty="0" smtClean="0">
                <a:solidFill>
                  <a:schemeClr val="tx2"/>
                </a:solidFill>
              </a:rPr>
              <a:t>Time</a:t>
            </a:r>
            <a:endParaRPr lang="en-US" sz="5400" dirty="0">
              <a:solidFill>
                <a:schemeClr val="tx2"/>
              </a:solidFill>
            </a:endParaRPr>
          </a:p>
          <a:p>
            <a:pPr marL="0" lvl="0" indent="0">
              <a:buNone/>
            </a:pPr>
            <a:r>
              <a:rPr lang="en-US" sz="5400" i="1" dirty="0" smtClean="0">
                <a:solidFill>
                  <a:schemeClr val="tx2"/>
                </a:solidFill>
              </a:rPr>
              <a:t> </a:t>
            </a:r>
            <a:r>
              <a:rPr lang="en-US" sz="5400" i="1" dirty="0">
                <a:solidFill>
                  <a:schemeClr val="tx2"/>
                </a:solidFill>
              </a:rPr>
              <a:t>Pressure</a:t>
            </a:r>
            <a:endParaRPr lang="en-US" sz="5400" dirty="0">
              <a:solidFill>
                <a:schemeClr val="tx2"/>
              </a:solidFill>
            </a:endParaRPr>
          </a:p>
          <a:p>
            <a:pPr marL="0" lvl="0" indent="0">
              <a:buNone/>
            </a:pPr>
            <a:r>
              <a:rPr lang="en-US" sz="5400" i="1" dirty="0" smtClean="0">
                <a:solidFill>
                  <a:schemeClr val="tx2"/>
                </a:solidFill>
              </a:rPr>
              <a:t>Color</a:t>
            </a:r>
            <a:endParaRPr lang="en-US" sz="5400" dirty="0">
              <a:solidFill>
                <a:schemeClr val="tx2"/>
              </a:solidFill>
            </a:endParaRPr>
          </a:p>
          <a:p>
            <a:endParaRPr lang="en-US" dirty="0"/>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4</a:t>
            </a:r>
            <a:endParaRPr lang="en-US" sz="6000" dirty="0">
              <a:solidFill>
                <a:schemeClr val="tx2"/>
              </a:solidFill>
            </a:endParaRPr>
          </a:p>
        </p:txBody>
      </p:sp>
    </p:spTree>
    <p:extLst>
      <p:ext uri="{BB962C8B-B14F-4D97-AF65-F5344CB8AC3E}">
        <p14:creationId xmlns:p14="http://schemas.microsoft.com/office/powerpoint/2010/main" val="1698588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495800"/>
            <a:ext cx="1981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Autofit/>
          </a:bodyPr>
          <a:lstStyle/>
          <a:p>
            <a:r>
              <a:rPr lang="en-US" sz="3600" dirty="0"/>
              <a:t>Which of the following properties couldn’t you describe quantitatively:</a:t>
            </a:r>
          </a:p>
        </p:txBody>
      </p:sp>
      <p:sp>
        <p:nvSpPr>
          <p:cNvPr id="3" name="Content Placeholder 2"/>
          <p:cNvSpPr>
            <a:spLocks noGrp="1"/>
          </p:cNvSpPr>
          <p:nvPr>
            <p:ph sz="quarter" idx="1"/>
          </p:nvPr>
        </p:nvSpPr>
        <p:spPr/>
        <p:txBody>
          <a:bodyPr/>
          <a:lstStyle/>
          <a:p>
            <a:pPr marL="0" lvl="0" indent="0">
              <a:buNone/>
            </a:pPr>
            <a:r>
              <a:rPr lang="en-US" sz="5400" i="1" dirty="0" smtClean="0">
                <a:solidFill>
                  <a:schemeClr val="tx2"/>
                </a:solidFill>
              </a:rPr>
              <a:t>Temperature</a:t>
            </a:r>
            <a:endParaRPr lang="en-US" sz="5400" dirty="0">
              <a:solidFill>
                <a:schemeClr val="tx2"/>
              </a:solidFill>
            </a:endParaRPr>
          </a:p>
          <a:p>
            <a:pPr marL="0" lvl="0" indent="0">
              <a:buNone/>
            </a:pPr>
            <a:r>
              <a:rPr lang="en-US" sz="5400" i="1" dirty="0" smtClean="0">
                <a:solidFill>
                  <a:schemeClr val="tx2"/>
                </a:solidFill>
              </a:rPr>
              <a:t>Time</a:t>
            </a:r>
            <a:endParaRPr lang="en-US" sz="5400" dirty="0">
              <a:solidFill>
                <a:schemeClr val="tx2"/>
              </a:solidFill>
            </a:endParaRPr>
          </a:p>
          <a:p>
            <a:pPr marL="0" lvl="0" indent="0">
              <a:buNone/>
            </a:pPr>
            <a:r>
              <a:rPr lang="en-US" sz="5400" i="1" dirty="0" smtClean="0">
                <a:solidFill>
                  <a:schemeClr val="tx2"/>
                </a:solidFill>
              </a:rPr>
              <a:t> </a:t>
            </a:r>
            <a:r>
              <a:rPr lang="en-US" sz="5400" i="1" dirty="0">
                <a:solidFill>
                  <a:schemeClr val="tx2"/>
                </a:solidFill>
              </a:rPr>
              <a:t>Pressure</a:t>
            </a:r>
            <a:endParaRPr lang="en-US" sz="5400" dirty="0">
              <a:solidFill>
                <a:schemeClr val="tx2"/>
              </a:solidFill>
            </a:endParaRPr>
          </a:p>
          <a:p>
            <a:pPr marL="0" lvl="0" indent="0">
              <a:buNone/>
            </a:pPr>
            <a:r>
              <a:rPr lang="en-US" sz="5400" i="1" dirty="0" smtClean="0">
                <a:solidFill>
                  <a:schemeClr val="tx2"/>
                </a:solidFill>
              </a:rPr>
              <a:t>Color</a:t>
            </a:r>
            <a:endParaRPr lang="en-US" sz="5400" dirty="0">
              <a:solidFill>
                <a:schemeClr val="tx2"/>
              </a:solidFill>
            </a:endParaRPr>
          </a:p>
          <a:p>
            <a:endParaRPr lang="en-US" dirty="0"/>
          </a:p>
        </p:txBody>
      </p:sp>
      <p:sp>
        <p:nvSpPr>
          <p:cNvPr id="5" name="TextBox 4"/>
          <p:cNvSpPr txBox="1"/>
          <p:nvPr/>
        </p:nvSpPr>
        <p:spPr>
          <a:xfrm>
            <a:off x="1371600" y="5638800"/>
            <a:ext cx="6172200" cy="523220"/>
          </a:xfrm>
          <a:prstGeom prst="rect">
            <a:avLst/>
          </a:prstGeom>
          <a:noFill/>
        </p:spPr>
        <p:txBody>
          <a:bodyPr wrap="square" rtlCol="0">
            <a:spAutoFit/>
          </a:bodyPr>
          <a:lstStyle/>
          <a:p>
            <a:r>
              <a:rPr lang="en-US" sz="2800" b="1" i="1" dirty="0" smtClean="0">
                <a:solidFill>
                  <a:schemeClr val="accent2">
                    <a:lumMod val="75000"/>
                  </a:schemeClr>
                </a:solidFill>
              </a:rPr>
              <a:t>Numbers are not used to describe color.</a:t>
            </a:r>
            <a:endParaRPr lang="en-US" sz="2800" b="1" i="1" dirty="0">
              <a:solidFill>
                <a:schemeClr val="accent2">
                  <a:lumMod val="75000"/>
                </a:schemeClr>
              </a:solidFill>
            </a:endParaRPr>
          </a:p>
        </p:txBody>
      </p:sp>
    </p:spTree>
    <p:extLst>
      <p:ext uri="{BB962C8B-B14F-4D97-AF65-F5344CB8AC3E}">
        <p14:creationId xmlns:p14="http://schemas.microsoft.com/office/powerpoint/2010/main" val="41054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386" y="457200"/>
            <a:ext cx="8153400" cy="990600"/>
          </a:xfrm>
        </p:spPr>
        <p:txBody>
          <a:bodyPr>
            <a:normAutofit fontScale="90000"/>
          </a:bodyPr>
          <a:lstStyle/>
          <a:p>
            <a:r>
              <a:rPr lang="en-US" sz="4000" dirty="0"/>
              <a:t>What type of matter does </a:t>
            </a:r>
            <a:r>
              <a:rPr lang="en-US" sz="4000" dirty="0" err="1" smtClean="0"/>
              <a:t>jello</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a:xfrm>
            <a:off x="823137" y="1600200"/>
            <a:ext cx="8153400" cy="4495800"/>
          </a:xfrm>
        </p:spPr>
        <p:txBody>
          <a:bodyPr>
            <a:normAutofit/>
          </a:bodyPr>
          <a:lstStyle/>
          <a:p>
            <a:pPr marL="0" indent="0">
              <a:buNone/>
            </a:pPr>
            <a:r>
              <a:rPr lang="en-US" sz="4800" i="1" dirty="0">
                <a:solidFill>
                  <a:schemeClr val="tx2"/>
                </a:solidFill>
              </a:rPr>
              <a:t>a.  element</a:t>
            </a:r>
            <a:endParaRPr lang="en-US" sz="4800" dirty="0">
              <a:solidFill>
                <a:schemeClr val="tx2"/>
              </a:solidFill>
            </a:endParaRPr>
          </a:p>
          <a:p>
            <a:pPr marL="0" indent="0">
              <a:buNone/>
            </a:pPr>
            <a:r>
              <a:rPr lang="en-US" sz="4800" i="1" dirty="0" smtClean="0">
                <a:solidFill>
                  <a:schemeClr val="tx2"/>
                </a:solidFill>
              </a:rPr>
              <a:t>b</a:t>
            </a:r>
            <a:r>
              <a:rPr lang="en-US" sz="4800" i="1" dirty="0">
                <a:solidFill>
                  <a:schemeClr val="tx2"/>
                </a:solidFill>
              </a:rPr>
              <a:t>.  compound</a:t>
            </a:r>
            <a:endParaRPr lang="en-US" sz="4800" dirty="0">
              <a:solidFill>
                <a:schemeClr val="tx2"/>
              </a:solidFill>
            </a:endParaRPr>
          </a:p>
          <a:p>
            <a:pPr marL="0" indent="0">
              <a:buNone/>
            </a:pPr>
            <a:r>
              <a:rPr lang="en-US" sz="4800" i="1" dirty="0" smtClean="0">
                <a:solidFill>
                  <a:schemeClr val="tx2"/>
                </a:solidFill>
              </a:rPr>
              <a:t>c</a:t>
            </a:r>
            <a:r>
              <a:rPr lang="en-US" sz="4800" i="1" dirty="0">
                <a:solidFill>
                  <a:schemeClr val="tx2"/>
                </a:solidFill>
              </a:rPr>
              <a:t>.  heterogeneous mixture</a:t>
            </a:r>
            <a:endParaRPr lang="en-US" sz="4800" dirty="0">
              <a:solidFill>
                <a:schemeClr val="tx2"/>
              </a:solidFill>
            </a:endParaRPr>
          </a:p>
          <a:p>
            <a:pPr marL="0" indent="0">
              <a:buNone/>
            </a:pPr>
            <a:r>
              <a:rPr lang="en-US" sz="4800" i="1" dirty="0" smtClean="0">
                <a:solidFill>
                  <a:schemeClr val="tx2"/>
                </a:solidFill>
              </a:rPr>
              <a:t>d</a:t>
            </a:r>
            <a:r>
              <a:rPr lang="en-US" sz="4800" i="1" dirty="0">
                <a:solidFill>
                  <a:schemeClr val="tx2"/>
                </a:solidFill>
              </a:rPr>
              <a:t>.  homogeneous mixture</a:t>
            </a:r>
            <a:endParaRPr lang="en-US" sz="4800" dirty="0">
              <a:solidFill>
                <a:schemeClr val="tx2"/>
              </a:solidFill>
            </a:endParaRPr>
          </a:p>
        </p:txBody>
      </p:sp>
      <p:sp>
        <p:nvSpPr>
          <p:cNvPr id="5" name="TextBox 4"/>
          <p:cNvSpPr txBox="1"/>
          <p:nvPr/>
        </p:nvSpPr>
        <p:spPr>
          <a:xfrm>
            <a:off x="228600" y="134679"/>
            <a:ext cx="1143000" cy="1015663"/>
          </a:xfrm>
          <a:prstGeom prst="rect">
            <a:avLst/>
          </a:prstGeom>
          <a:noFill/>
        </p:spPr>
        <p:txBody>
          <a:bodyPr wrap="square" rtlCol="0">
            <a:spAutoFit/>
          </a:bodyPr>
          <a:lstStyle/>
          <a:p>
            <a:r>
              <a:rPr lang="en-US" sz="6000" dirty="0" smtClean="0">
                <a:solidFill>
                  <a:schemeClr val="tx2"/>
                </a:solidFill>
              </a:rPr>
              <a:t>5</a:t>
            </a:r>
            <a:endParaRPr lang="en-US" sz="6000" dirty="0">
              <a:solidFill>
                <a:schemeClr val="tx2"/>
              </a:solidFill>
            </a:endParaRPr>
          </a:p>
        </p:txBody>
      </p:sp>
    </p:spTree>
    <p:extLst>
      <p:ext uri="{BB962C8B-B14F-4D97-AF65-F5344CB8AC3E}">
        <p14:creationId xmlns:p14="http://schemas.microsoft.com/office/powerpoint/2010/main" val="31733757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209</TotalTime>
  <Words>1427</Words>
  <Application>Microsoft Office PowerPoint</Application>
  <PresentationFormat>On-screen Show (4:3)</PresentationFormat>
  <Paragraphs>275</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Median</vt:lpstr>
      <vt:lpstr> </vt:lpstr>
      <vt:lpstr> </vt:lpstr>
      <vt:lpstr>Which of the following would not be considered matter:</vt:lpstr>
      <vt:lpstr>Which of the following would not be considered matter:</vt:lpstr>
      <vt:lpstr> After extensive experimentation what end result of the scientific method offers an explanation of what occurs in nature.</vt:lpstr>
      <vt:lpstr> After extensive experimentation what end result of the scientific method offers an explanation of what occurs in nature.</vt:lpstr>
      <vt:lpstr>Which of the following properties couldn’t you describe quantitatively:</vt:lpstr>
      <vt:lpstr>Which of the following properties couldn’t you describe quantitatively:</vt:lpstr>
      <vt:lpstr>What type of matter does jello represent: </vt:lpstr>
      <vt:lpstr>What type of matter does jello represent: </vt:lpstr>
      <vt:lpstr> What type of matter does Copper II chloride (CuCl2) represent: </vt:lpstr>
      <vt:lpstr> What type of matter does Copper II chloride (CuCl2) represent: </vt:lpstr>
      <vt:lpstr>What type of matter does this granite represent:</vt:lpstr>
      <vt:lpstr>What type of matter does this granite represent: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Which of the following is not a physical property?</vt:lpstr>
      <vt:lpstr>Which of the following is not a physical property?</vt:lpstr>
      <vt:lpstr>Which of the following has definite volume and an indefinite shape?</vt:lpstr>
      <vt:lpstr>Which of the following has definite volume and an indefinite shape?</vt:lpstr>
      <vt:lpstr>PowerPoint Presentation</vt:lpstr>
      <vt:lpstr>PowerPoint Presentation</vt:lpstr>
      <vt:lpstr>A solution is another name for: </vt:lpstr>
      <vt:lpstr>A solution is another name for: </vt:lpstr>
      <vt:lpstr> What type of matter is oxygen (O2)?</vt:lpstr>
      <vt:lpstr> What type of matter is oxygen (O2)?</vt:lpstr>
      <vt:lpstr>PowerPoint Presentation</vt:lpstr>
      <vt:lpstr>PowerPoint Presentation</vt:lpstr>
      <vt:lpstr>PowerPoint Presentation</vt:lpstr>
      <vt:lpstr>PowerPoint Presentation</vt:lpstr>
      <vt:lpstr>PowerPoint Presentation</vt:lpstr>
      <vt:lpstr>PowerPoint Presentation</vt:lpstr>
      <vt:lpstr> </vt:lpstr>
      <vt:lpstr> </vt:lpstr>
      <vt:lpstr>PowerPoint Presentation</vt:lpstr>
      <vt:lpstr>PowerPoint Presentation</vt:lpstr>
      <vt:lpstr>PowerPoint Presentation</vt:lpstr>
      <vt:lpstr>PowerPoint Presentation</vt:lpstr>
      <vt:lpstr>Which of the two substances is more dense?</vt:lpstr>
      <vt:lpstr>Which of the two substances is more dense?</vt:lpstr>
      <vt:lpstr>Solve the following word problem:</vt:lpstr>
      <vt:lpstr>Solve the following word problem:</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&amp; 3 Review</dc:title>
  <dc:creator>Dawn</dc:creator>
  <cp:lastModifiedBy>Dawn Pav</cp:lastModifiedBy>
  <cp:revision>15</cp:revision>
  <cp:lastPrinted>2013-10-02T01:34:35Z</cp:lastPrinted>
  <dcterms:created xsi:type="dcterms:W3CDTF">2011-09-22T20:09:55Z</dcterms:created>
  <dcterms:modified xsi:type="dcterms:W3CDTF">2014-10-06T14:50:23Z</dcterms:modified>
</cp:coreProperties>
</file>